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78" r:id="rId2"/>
    <p:sldId id="261" r:id="rId3"/>
    <p:sldId id="550" r:id="rId4"/>
    <p:sldId id="533" r:id="rId5"/>
    <p:sldId id="498" r:id="rId6"/>
    <p:sldId id="560" r:id="rId7"/>
    <p:sldId id="513" r:id="rId8"/>
    <p:sldId id="516" r:id="rId9"/>
    <p:sldId id="561" r:id="rId10"/>
    <p:sldId id="562" r:id="rId11"/>
    <p:sldId id="563" r:id="rId12"/>
    <p:sldId id="570" r:id="rId13"/>
    <p:sldId id="500" r:id="rId14"/>
    <p:sldId id="575" r:id="rId15"/>
    <p:sldId id="571" r:id="rId16"/>
    <p:sldId id="547" r:id="rId17"/>
    <p:sldId id="551" r:id="rId18"/>
    <p:sldId id="552" r:id="rId19"/>
    <p:sldId id="559" r:id="rId20"/>
    <p:sldId id="573" r:id="rId21"/>
    <p:sldId id="572" r:id="rId22"/>
    <p:sldId id="574" r:id="rId23"/>
    <p:sldId id="566" r:id="rId24"/>
    <p:sldId id="567" r:id="rId25"/>
    <p:sldId id="568" r:id="rId26"/>
    <p:sldId id="284" r:id="rId27"/>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snapToObjects="1">
      <p:cViewPr varScale="1">
        <p:scale>
          <a:sx n="95" d="100"/>
          <a:sy n="95" d="100"/>
        </p:scale>
        <p:origin x="666"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fr-FR" dirty="0">
                <a:latin typeface="Arial" pitchFamily="34" charset="0"/>
              </a:rPr>
              <a:t>T24 applications are self consistent and provide the end user with all the necessary fields to store data pertaining to an application in general. Certain banks might want to record some extra information with regard to an application which cannot be recorded while using standard fields. So then, what would the bank do? Can it request Temenos to add some new fields to the application code to store extra information? No. Temenos might not do that, simply because not all the banks would need that field. Then what is the solution? To cater to such situations, Temenos has introduced Local Ref Fields which can be created in the particular client environment to meet their need without affecting the actual application code. </a:t>
            </a:r>
          </a:p>
          <a:p>
            <a:pPr>
              <a:defRPr/>
            </a:pPr>
            <a:endParaRPr lang="fr-FR" dirty="0">
              <a:latin typeface="Arial" pitchFamily="34" charset="0"/>
            </a:endParaRPr>
          </a:p>
          <a:p>
            <a:pPr>
              <a:defRPr/>
            </a:pPr>
            <a:r>
              <a:rPr lang="fr-FR" dirty="0">
                <a:latin typeface="Arial" pitchFamily="34" charset="0"/>
              </a:rPr>
              <a:t>Local fields are user defined fields and are totally customisable by the end user.</a:t>
            </a:r>
          </a:p>
          <a:p>
            <a:pPr>
              <a:defRPr/>
            </a:pPr>
            <a:endParaRPr lang="fr-FR" dirty="0">
              <a:latin typeface="Arial" pitchFamily="34" charset="0"/>
            </a:endParaRPr>
          </a:p>
          <a:p>
            <a:pPr>
              <a:defRPr/>
            </a:pPr>
            <a:r>
              <a:rPr lang="fr-FR" dirty="0">
                <a:latin typeface="Arial" pitchFamily="34" charset="0"/>
              </a:rPr>
              <a:t>Once these local fields are created, they can be reused in various applications accross T24. </a:t>
            </a: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Bef>
                <a:spcPct val="50000"/>
              </a:spcBef>
            </a:pPr>
            <a:r>
              <a:rPr lang="en-US" dirty="0"/>
              <a:t>Now you are ready with the local field created which needs to be attached to an application. </a:t>
            </a:r>
            <a:r>
              <a:rPr lang="en-US" b="1" dirty="0"/>
              <a:t>LOCAL.REF.TABLE </a:t>
            </a:r>
            <a:r>
              <a:rPr lang="en-US" dirty="0"/>
              <a:t>is used to link the local field to an application. The ID of a record is the application name to which you want to attach the local field.</a:t>
            </a:r>
          </a:p>
          <a:p>
            <a:pPr>
              <a:spcBef>
                <a:spcPct val="50000"/>
              </a:spcBef>
            </a:pPr>
            <a:r>
              <a:rPr lang="en-US" dirty="0"/>
              <a:t>The field LOCAL.TABLE.NO is used to attach the ID of </a:t>
            </a:r>
            <a:r>
              <a:rPr lang="en-US" b="1" dirty="0"/>
              <a:t>LOCAL.TABLE </a:t>
            </a:r>
            <a:r>
              <a:rPr lang="en-US" dirty="0"/>
              <a:t>application.</a:t>
            </a:r>
          </a:p>
          <a:p>
            <a:pPr>
              <a:spcBef>
                <a:spcPct val="50000"/>
              </a:spcBef>
            </a:pPr>
            <a:r>
              <a:rPr lang="en-US" dirty="0"/>
              <a:t>SUB.ASSOC.CODE field is used to denote whether this local field is a multi value field or a part of associated multi value set. Possible values in this field are as follows. </a:t>
            </a:r>
          </a:p>
          <a:p>
            <a:pPr>
              <a:spcBef>
                <a:spcPct val="50000"/>
              </a:spcBef>
            </a:pPr>
            <a:r>
              <a:rPr lang="en-US" dirty="0"/>
              <a:t>XX. denotes that this is a single Multi Value field.</a:t>
            </a:r>
          </a:p>
          <a:p>
            <a:pPr>
              <a:spcBef>
                <a:spcPct val="50000"/>
              </a:spcBef>
            </a:pPr>
            <a:r>
              <a:rPr lang="en-US" dirty="0"/>
              <a:t>XX&lt; denotes the start of an associated multi value set.</a:t>
            </a:r>
          </a:p>
          <a:p>
            <a:pPr>
              <a:spcBef>
                <a:spcPct val="50000"/>
              </a:spcBef>
            </a:pPr>
            <a:r>
              <a:rPr lang="en-US" dirty="0"/>
              <a:t>XX- denotes that this is part of an associated multi value set.</a:t>
            </a:r>
          </a:p>
          <a:p>
            <a:pPr>
              <a:spcBef>
                <a:spcPct val="50000"/>
              </a:spcBef>
            </a:pPr>
            <a:r>
              <a:rPr lang="en-US" dirty="0"/>
              <a:t>XX&gt; denotes the end of the associated multi value set.</a:t>
            </a:r>
          </a:p>
          <a:p>
            <a:pPr>
              <a:spcBef>
                <a:spcPct val="50000"/>
              </a:spcBef>
            </a:pPr>
            <a:r>
              <a:rPr lang="en-US" dirty="0"/>
              <a:t>If nothing is mentioned in this field, then it is a normal field in an application.</a:t>
            </a:r>
          </a:p>
          <a:p>
            <a:pPr>
              <a:spcBef>
                <a:spcPct val="50000"/>
              </a:spcBef>
            </a:pPr>
            <a:r>
              <a:rPr lang="en-US" dirty="0"/>
              <a:t>There are only two fields in this application which forms a multi value set.</a:t>
            </a:r>
          </a:p>
          <a:p>
            <a:pPr>
              <a:spcBef>
                <a:spcPct val="50000"/>
              </a:spcBef>
            </a:pPr>
            <a:endParaRPr lang="en-US" dirty="0"/>
          </a:p>
          <a:p>
            <a:pPr>
              <a:spcBef>
                <a:spcPct val="50000"/>
              </a:spcBef>
            </a:pPr>
            <a:r>
              <a:rPr lang="en-US" dirty="0"/>
              <a:t>Note that you cannot change the order of local fields. If you try to add a new local field in between the existing local fields, you will not be able to commit the record. Also, a local field once created cannot be deleted. Therefore care should be taken before deciding to create one local field.</a:t>
            </a:r>
          </a:p>
          <a:p>
            <a:pPr>
              <a:spcBef>
                <a:spcPct val="50000"/>
              </a:spcBef>
            </a:pPr>
            <a:r>
              <a:rPr lang="en-US" dirty="0">
                <a:solidFill>
                  <a:srgbClr val="005294"/>
                </a:solidFill>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13</a:t>
            </a:fld>
            <a:endParaRPr lang="en-US"/>
          </a:p>
        </p:txBody>
      </p:sp>
    </p:spTree>
    <p:extLst>
      <p:ext uri="{BB962C8B-B14F-4D97-AF65-F5344CB8AC3E}">
        <p14:creationId xmlns:p14="http://schemas.microsoft.com/office/powerpoint/2010/main" val="333057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Bef>
                <a:spcPct val="50000"/>
              </a:spcBef>
            </a:pPr>
            <a:r>
              <a:rPr lang="en-US" dirty="0"/>
              <a:t>Now you are ready with the local field created which needs to be attached to an application. </a:t>
            </a:r>
            <a:r>
              <a:rPr lang="en-US" b="1" dirty="0"/>
              <a:t>LOCAL.REF.TABLE </a:t>
            </a:r>
            <a:r>
              <a:rPr lang="en-US" dirty="0"/>
              <a:t>is used to link the local field to an application. The ID of a record is the application name to which you want to attach the local field.</a:t>
            </a:r>
          </a:p>
          <a:p>
            <a:pPr>
              <a:spcBef>
                <a:spcPct val="50000"/>
              </a:spcBef>
            </a:pPr>
            <a:r>
              <a:rPr lang="en-US" dirty="0"/>
              <a:t>The field LOCAL.TABLE.NO is used to attach the ID of </a:t>
            </a:r>
            <a:r>
              <a:rPr lang="en-US" b="1" dirty="0"/>
              <a:t>LOCAL.TABLE </a:t>
            </a:r>
            <a:r>
              <a:rPr lang="en-US" dirty="0"/>
              <a:t>application.</a:t>
            </a:r>
          </a:p>
          <a:p>
            <a:pPr>
              <a:spcBef>
                <a:spcPct val="50000"/>
              </a:spcBef>
            </a:pPr>
            <a:r>
              <a:rPr lang="en-US" dirty="0"/>
              <a:t>SUB.ASSOC.CODE field is used to denote whether this local field is a multi value field or a part of associated multi value set. Possible values in this field are as follows. </a:t>
            </a:r>
          </a:p>
          <a:p>
            <a:pPr>
              <a:spcBef>
                <a:spcPct val="50000"/>
              </a:spcBef>
            </a:pPr>
            <a:r>
              <a:rPr lang="en-US" dirty="0"/>
              <a:t>XX. denotes that this is a single Multi Value field.</a:t>
            </a:r>
          </a:p>
          <a:p>
            <a:pPr>
              <a:spcBef>
                <a:spcPct val="50000"/>
              </a:spcBef>
            </a:pPr>
            <a:r>
              <a:rPr lang="en-US" dirty="0"/>
              <a:t>XX&lt; denotes the start of an associated multi value set.</a:t>
            </a:r>
          </a:p>
          <a:p>
            <a:pPr>
              <a:spcBef>
                <a:spcPct val="50000"/>
              </a:spcBef>
            </a:pPr>
            <a:r>
              <a:rPr lang="en-US" dirty="0"/>
              <a:t>XX- denotes that this is part of an associated multi value set.</a:t>
            </a:r>
          </a:p>
          <a:p>
            <a:pPr>
              <a:spcBef>
                <a:spcPct val="50000"/>
              </a:spcBef>
            </a:pPr>
            <a:r>
              <a:rPr lang="en-US" dirty="0"/>
              <a:t>XX&gt; denotes the end of the associated multi value set.</a:t>
            </a:r>
          </a:p>
          <a:p>
            <a:pPr>
              <a:spcBef>
                <a:spcPct val="50000"/>
              </a:spcBef>
            </a:pPr>
            <a:r>
              <a:rPr lang="en-US" dirty="0"/>
              <a:t>If nothing is mentioned in this field, then it is a normal field in an application.</a:t>
            </a:r>
          </a:p>
          <a:p>
            <a:pPr>
              <a:spcBef>
                <a:spcPct val="50000"/>
              </a:spcBef>
            </a:pPr>
            <a:r>
              <a:rPr lang="en-US" dirty="0"/>
              <a:t>There are only two fields in this application which forms a multi value set.</a:t>
            </a:r>
          </a:p>
          <a:p>
            <a:pPr>
              <a:spcBef>
                <a:spcPct val="50000"/>
              </a:spcBef>
            </a:pPr>
            <a:endParaRPr lang="en-US" dirty="0"/>
          </a:p>
          <a:p>
            <a:pPr>
              <a:spcBef>
                <a:spcPct val="50000"/>
              </a:spcBef>
            </a:pPr>
            <a:r>
              <a:rPr lang="en-US" dirty="0"/>
              <a:t>Note that you cannot change the order of local fields. If you try to add a new local field in between the existing local fields, you will not be able to commit the record. Also, a local field once created cannot be deleted. Therefore care should be taken before deciding to create one local field.</a:t>
            </a:r>
          </a:p>
          <a:p>
            <a:pPr>
              <a:spcBef>
                <a:spcPct val="50000"/>
              </a:spcBef>
            </a:pPr>
            <a:r>
              <a:rPr lang="en-US" dirty="0">
                <a:solidFill>
                  <a:srgbClr val="005294"/>
                </a:solidFill>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14</a:t>
            </a:fld>
            <a:endParaRPr lang="en-US"/>
          </a:p>
        </p:txBody>
      </p:sp>
    </p:spTree>
    <p:extLst>
      <p:ext uri="{BB962C8B-B14F-4D97-AF65-F5344CB8AC3E}">
        <p14:creationId xmlns:p14="http://schemas.microsoft.com/office/powerpoint/2010/main" val="1640902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Decisions can also be made using Local Reference Fields. </a:t>
            </a:r>
          </a:p>
          <a:p>
            <a:r>
              <a:rPr lang="en-US" dirty="0"/>
              <a:t>The decisions are based on the information defined in Fields 8 - 14. These could also be linked to other fields within the Application.</a:t>
            </a:r>
          </a:p>
          <a:p>
            <a:r>
              <a:rPr lang="en-US" dirty="0"/>
              <a:t>If Field DEFAULT.POSSIBLE is to be used, then it must be set to “Yes” – otherwise leave it blank </a:t>
            </a:r>
          </a:p>
          <a:p>
            <a:endParaRPr lang="en-US" dirty="0"/>
          </a:p>
          <a:p>
            <a:endParaRPr lang="en-US" dirty="0"/>
          </a:p>
          <a:p>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39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Bef>
                <a:spcPct val="50000"/>
              </a:spcBef>
            </a:pPr>
            <a:r>
              <a:rPr lang="en-US" dirty="0"/>
              <a:t>SUB.ASSOC.CODE field is used to denote whether this local field is a multi value field or a part of associated multi value set. Possible values in this field are as follows. </a:t>
            </a:r>
          </a:p>
          <a:p>
            <a:pPr>
              <a:spcBef>
                <a:spcPct val="50000"/>
              </a:spcBef>
            </a:pPr>
            <a:r>
              <a:rPr lang="en-US" dirty="0"/>
              <a:t>XX. denotes that this is a single Multi Value field.</a:t>
            </a:r>
          </a:p>
          <a:p>
            <a:pPr>
              <a:spcBef>
                <a:spcPct val="50000"/>
              </a:spcBef>
            </a:pPr>
            <a:r>
              <a:rPr lang="en-US" dirty="0"/>
              <a:t>XX&lt; denotes the start of an associated multi value set.</a:t>
            </a:r>
          </a:p>
          <a:p>
            <a:pPr>
              <a:spcBef>
                <a:spcPct val="50000"/>
              </a:spcBef>
            </a:pPr>
            <a:r>
              <a:rPr lang="en-US" dirty="0"/>
              <a:t>XX- denotes that this is part of an associated multi value set.</a:t>
            </a:r>
          </a:p>
          <a:p>
            <a:pPr>
              <a:spcBef>
                <a:spcPct val="50000"/>
              </a:spcBef>
            </a:pPr>
            <a:r>
              <a:rPr lang="en-US" dirty="0"/>
              <a:t>XX&gt; denotes the end of the associated multi value set.</a:t>
            </a:r>
          </a:p>
          <a:p>
            <a:pPr>
              <a:spcBef>
                <a:spcPct val="50000"/>
              </a:spcBef>
            </a:pPr>
            <a:r>
              <a:rPr lang="en-US" dirty="0"/>
              <a:t>If nothing is mentioned in this field, then it is a normal field in an application.</a:t>
            </a:r>
          </a:p>
          <a:p>
            <a:pPr>
              <a:spcBef>
                <a:spcPct val="50000"/>
              </a:spcBef>
            </a:pPr>
            <a:r>
              <a:rPr lang="en-US" dirty="0"/>
              <a:t>There are only two fields in this application which forms a multi value set.</a:t>
            </a:r>
          </a:p>
          <a:p>
            <a:pPr>
              <a:spcBef>
                <a:spcPct val="50000"/>
              </a:spcBef>
            </a:pPr>
            <a:endParaRPr lang="en-US" dirty="0"/>
          </a:p>
          <a:p>
            <a:pPr>
              <a:spcBef>
                <a:spcPct val="50000"/>
              </a:spcBef>
            </a:pPr>
            <a:r>
              <a:rPr lang="en-US" dirty="0"/>
              <a:t>Note that you cannot change the order of local fields. If you try to add a new local field in between the existing local fields, you will not be able to commit the record. Also, a local field once created cannot be deleted. Therefore care should be taken before deciding to create one local field.</a:t>
            </a:r>
          </a:p>
          <a:p>
            <a:pPr>
              <a:spcBef>
                <a:spcPct val="50000"/>
              </a:spcBef>
            </a:pPr>
            <a:r>
              <a:rPr lang="en-US" dirty="0">
                <a:solidFill>
                  <a:srgbClr val="005294"/>
                </a:solidFill>
              </a:rPr>
              <a: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32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en-GB" dirty="0"/>
              <a:t>All the fields that appear on an application will have an entry on the STANDARD.SELECTION record for that particular application. So then, do you have to edit the SS record to add this local field that you have created just now? No. On authorising a record in the LOCAL.REF.TABLE, the corresponding record in SS application will get updated with the relevant data. Take a look at the CUSTOMER record in SS application which is populated with the new field that is created.</a:t>
            </a:r>
          </a:p>
          <a:p>
            <a:pPr algn="just"/>
            <a:endParaRPr lang="en-GB" dirty="0"/>
          </a:p>
          <a:p>
            <a:pPr algn="just"/>
            <a:r>
              <a:rPr lang="en-GB" dirty="0"/>
              <a:t>Note that the field USR.TYPE is set to ‘I’ which denotes that this is an I-descriptor field and is not stored with this name in the database. The physical field LOCAL.REF has been multi-valued to hold the data of the newly created field.  Note that this is the third local field created for this application which is denoted as LOCAL.REF&lt;1,3&gt; in the field USR.FIELD.NO.</a:t>
            </a:r>
          </a:p>
          <a:p>
            <a:pPr algn="just"/>
            <a:endParaRPr lang="en-GB" dirty="0"/>
          </a:p>
          <a:p>
            <a:pPr algn="just"/>
            <a:r>
              <a:rPr lang="en-GB" dirty="0"/>
              <a:t>The field USR.VAL.PROG contains the name of the IN2 routine that needs to be invoked to perform data type validation. For this specific field the routine IN2A will be invoked as you have set the field CHAR.TYPE to ‘A’ in LOCAL.TABLE application.</a:t>
            </a:r>
          </a:p>
          <a:p>
            <a:pPr algn="just"/>
            <a:r>
              <a:rPr lang="en-GB" dirty="0"/>
              <a:t>The other fields denote the display format and whether it is a single or multi value field and if it is a language specific field.</a:t>
            </a:r>
          </a:p>
          <a:p>
            <a:pPr algn="just"/>
            <a:r>
              <a:rPr lang="en-US" dirty="0"/>
              <a:t>You are done with creating the local field. So now, you should be able to see the local field in the respective application. You have created a local field VALUED.CUSTOMER and attached it to the CUSTOMER application. Open a new or an existing CUSTOMER record, and you should be able to see the local field created with all the features that you have set in the LOCAL.TABLE and LOCAL.REF.TABLE applications. Note that the local field will be populated even in already existing records in this application and not only in the new records. All the local fields will appear towards the end of the record before the audit fields and in the order as they are created.</a:t>
            </a:r>
          </a:p>
          <a:p>
            <a:pPr algn="just"/>
            <a:r>
              <a:rPr lang="en-US" dirty="0"/>
              <a:t>Note the enrichment being displayed as defined in the LOCAL.TABLE application.</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983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7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849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62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66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t>To create a local field in T24, you will need to access two applications. LOCAL.TABLE and LOCAL.REF.TABLE </a:t>
            </a:r>
          </a:p>
          <a:p>
            <a:pPr marL="228600" indent="-228600">
              <a:buFontTx/>
              <a:buAutoNum type="arabicPeriod"/>
              <a:defRPr/>
            </a:pPr>
            <a:endParaRPr lang="en-US" dirty="0"/>
          </a:p>
          <a:p>
            <a:pPr>
              <a:defRPr/>
            </a:pPr>
            <a:r>
              <a:rPr lang="en-US" dirty="0"/>
              <a:t>1.1 The application LOCAL.TABLE is used to create the user defined field and set properties of that field.</a:t>
            </a:r>
          </a:p>
          <a:p>
            <a:pPr>
              <a:defRPr/>
            </a:pPr>
            <a:endParaRPr lang="en-US" dirty="0"/>
          </a:p>
          <a:p>
            <a:pPr>
              <a:defRPr/>
            </a:pPr>
            <a:r>
              <a:rPr lang="en-US" dirty="0"/>
              <a:t>1.2 LOCAL.REF.TABLE is used to link the newly created field to any T24 application.</a:t>
            </a:r>
          </a:p>
          <a:p>
            <a:pPr>
              <a:defRPr/>
            </a:pPr>
            <a:r>
              <a:rPr lang="en-US" dirty="0"/>
              <a:t>The process of creating the field is stand alone and therefore a field created can be reused in any application in T24. You will learn to create a local field and attaching it to an application in the next few slides.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1272642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600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2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77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t>To create a local field in T24, you will need to access two applications. LOCAL.TABLE and LOCAL.REF.TABLE </a:t>
            </a:r>
          </a:p>
          <a:p>
            <a:pPr marL="228600" indent="-228600">
              <a:buFontTx/>
              <a:buAutoNum type="arabicPeriod"/>
              <a:defRPr/>
            </a:pPr>
            <a:endParaRPr lang="en-US" dirty="0"/>
          </a:p>
          <a:p>
            <a:pPr>
              <a:defRPr/>
            </a:pPr>
            <a:r>
              <a:rPr lang="en-US" dirty="0"/>
              <a:t>1.1 The application LOCAL.TABLE is used to create the user defined field and set properties of that field.</a:t>
            </a:r>
          </a:p>
          <a:p>
            <a:pPr>
              <a:defRPr/>
            </a:pPr>
            <a:endParaRPr lang="en-US" dirty="0"/>
          </a:p>
          <a:p>
            <a:pPr>
              <a:defRPr/>
            </a:pPr>
            <a:r>
              <a:rPr lang="en-US" dirty="0"/>
              <a:t>1.2 LOCAL.REF.TABLE is used to link the newly created field to any T24 application.</a:t>
            </a:r>
          </a:p>
          <a:p>
            <a:pPr>
              <a:defRPr/>
            </a:pPr>
            <a:r>
              <a:rPr lang="en-US" dirty="0"/>
              <a:t>The process of creating the field is stand alone and therefore a field created can be reused in any application in T24. You will learn to create a local field and attaching it to an application in the next few slides.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65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6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Bef>
                <a:spcPct val="50000"/>
              </a:spcBef>
            </a:pPr>
            <a:r>
              <a:rPr lang="en-US" dirty="0"/>
              <a:t>You will now learn to create a local field. The ID of a record in this application was numeric until R09 but from R10 it need not be numeric.</a:t>
            </a:r>
          </a:p>
          <a:p>
            <a:pPr>
              <a:spcBef>
                <a:spcPct val="50000"/>
              </a:spcBef>
            </a:pPr>
            <a:endParaRPr lang="en-US" dirty="0"/>
          </a:p>
          <a:p>
            <a:pPr>
              <a:spcBef>
                <a:spcPct val="50000"/>
              </a:spcBef>
            </a:pPr>
            <a:r>
              <a:rPr lang="en-US" dirty="0"/>
              <a:t>The field DESCRIPTION holds the description of the field. </a:t>
            </a:r>
          </a:p>
          <a:p>
            <a:pPr>
              <a:spcBef>
                <a:spcPct val="50000"/>
              </a:spcBef>
            </a:pPr>
            <a:endParaRPr lang="en-US" dirty="0"/>
          </a:p>
          <a:p>
            <a:pPr>
              <a:spcBef>
                <a:spcPct val="50000"/>
              </a:spcBef>
            </a:pPr>
            <a:r>
              <a:rPr lang="en-US" dirty="0"/>
              <a:t>SHORT.NAME field will hold the actual name of the field that you want to create. The value given in this field will appear in the application you will attach this field to.</a:t>
            </a:r>
          </a:p>
          <a:p>
            <a:pPr>
              <a:spcBef>
                <a:spcPct val="50000"/>
              </a:spcBef>
            </a:pPr>
            <a:r>
              <a:rPr lang="en-US" dirty="0"/>
              <a:t>MAXIMUM.CHAR and MINIMUM.CHAR fields are used to denote the maximum and minimum number of characters the local field can hold. If a value is defined in MINIMUM.CHAR field, then the local field becomes a mandatory field. </a:t>
            </a:r>
          </a:p>
          <a:p>
            <a:pPr>
              <a:spcBef>
                <a:spcPct val="50000"/>
              </a:spcBef>
            </a:pPr>
            <a:r>
              <a:rPr lang="en-US" dirty="0"/>
              <a:t>The field CHAR.TYPE holds the information about what type of data can be input in the local field created.</a:t>
            </a:r>
          </a:p>
          <a:p>
            <a:pPr>
              <a:spcBef>
                <a:spcPct val="50000"/>
              </a:spcBef>
            </a:pPr>
            <a:endParaRPr lang="en-US" dirty="0"/>
          </a:p>
          <a:p>
            <a:r>
              <a:rPr lang="en-US" dirty="0"/>
              <a:t>If you want to pre define values that can be stored in this field, then you can enter possible values in the field VETTING.TABLE which can be multi valued to store multiple values. However, it is not mandatory to pre define values into a field.</a:t>
            </a:r>
          </a:p>
          <a:p>
            <a:endParaRPr lang="en-US" dirty="0"/>
          </a:p>
          <a:p>
            <a:r>
              <a:rPr lang="en-US" dirty="0"/>
              <a:t>REMARK field is used to store the enrichment for the value in the VETTING.TABLE field.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69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20000"/>
              </a:lnSpc>
            </a:pPr>
            <a:r>
              <a:rPr lang="en-US" dirty="0"/>
              <a:t>Vetting table Fields - can create input options. These can be predefined. For example, Yes – VALUED CUSTOMER, No – NORMAL CUSTOMER or True/False answers. </a:t>
            </a:r>
          </a:p>
          <a:p>
            <a:pPr>
              <a:lnSpc>
                <a:spcPct val="120000"/>
              </a:lnSpc>
            </a:pPr>
            <a:r>
              <a:rPr lang="en-US" dirty="0"/>
              <a:t>These options should be the only selection for this field. This will display a selection  box.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0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Decisions can also be made using Local Reference Fields. </a:t>
            </a:r>
          </a:p>
          <a:p>
            <a:r>
              <a:rPr lang="en-US" dirty="0"/>
              <a:t>The decisions are based on the information defined in Fields 8 - 14. These could also be linked to other fields within the Application.</a:t>
            </a:r>
          </a:p>
          <a:p>
            <a:r>
              <a:rPr lang="en-US" dirty="0"/>
              <a:t>If Field DEFAULT.POSSIBLE is to be used, then it must be set to “Yes” – otherwise leave it blank </a:t>
            </a:r>
          </a:p>
          <a:p>
            <a:endParaRPr lang="en-US" dirty="0"/>
          </a:p>
          <a:p>
            <a:endParaRPr lang="en-US" dirty="0"/>
          </a:p>
          <a:p>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34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Field APPLICATION.VET - would look to the Application to validate the field. </a:t>
            </a:r>
          </a:p>
          <a:p>
            <a:endParaRPr lang="en-US" dirty="0"/>
          </a:p>
          <a:p>
            <a:r>
              <a:rPr lang="en-US" dirty="0"/>
              <a:t>NOTE - If you are using this field you cannot put anything in field 6-14</a:t>
            </a:r>
            <a:r>
              <a:rPr lang="en-GB" dirty="0"/>
              <a:t> as the attributes will be set from the table you are attaching.</a:t>
            </a:r>
            <a:endParaRPr lang="en-US" dirty="0"/>
          </a:p>
          <a:p>
            <a:endParaRPr lang="en-US" dirty="0"/>
          </a:p>
          <a:p>
            <a:r>
              <a:rPr lang="en-US" dirty="0"/>
              <a:t>Field APPL.ENRICHMENT.FIELD -  would use the enrichment from another Application and not from the field you have selected. </a:t>
            </a:r>
          </a:p>
          <a:p>
            <a:endParaRPr lang="en-US" dirty="0"/>
          </a:p>
          <a:p>
            <a:r>
              <a:rPr lang="en-US" dirty="0"/>
              <a:t>For example, in ACCOUNT Application you would use the account number, but would use the enrichment from the CUSTOMER Application. Thereby seeing John Smith in the enrichment and not the account number.    </a:t>
            </a:r>
          </a:p>
          <a:p>
            <a:endParaRPr lang="en-US" dirty="0"/>
          </a:p>
          <a:p>
            <a:pPr>
              <a:lnSpc>
                <a:spcPct val="160000"/>
              </a:lnSpc>
            </a:pPr>
            <a:r>
              <a:rPr lang="en-US" dirty="0"/>
              <a:t>Using Field NOINPUT.CHANGE - The User would not be able to input or change any of the data. This would just default data as requested. </a:t>
            </a:r>
          </a:p>
          <a:p>
            <a:pPr>
              <a:lnSpc>
                <a:spcPct val="160000"/>
              </a:lnSpc>
            </a:pPr>
            <a:endParaRPr lang="en-US" dirty="0"/>
          </a:p>
          <a:p>
            <a:pPr>
              <a:lnSpc>
                <a:spcPct val="160000"/>
              </a:lnSpc>
            </a:pPr>
            <a:r>
              <a:rPr lang="en-US" dirty="0"/>
              <a:t>NOTE – Field Minimum Character - Would not be used.</a:t>
            </a:r>
          </a:p>
          <a:p>
            <a:pPr>
              <a:lnSpc>
                <a:spcPct val="160000"/>
              </a:lnSpc>
            </a:pPr>
            <a:endParaRPr lang="en-US" dirty="0"/>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11</a:t>
            </a:fld>
            <a:endParaRPr lang="en-US"/>
          </a:p>
        </p:txBody>
      </p:sp>
    </p:spTree>
    <p:extLst>
      <p:ext uri="{BB962C8B-B14F-4D97-AF65-F5344CB8AC3E}">
        <p14:creationId xmlns:p14="http://schemas.microsoft.com/office/powerpoint/2010/main" val="79808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Bef>
                <a:spcPct val="50000"/>
              </a:spcBef>
            </a:pPr>
            <a:r>
              <a:rPr lang="en-US" dirty="0"/>
              <a:t>Now you are ready with the local field created which needs to be attached to an application. </a:t>
            </a:r>
            <a:r>
              <a:rPr lang="en-US" b="1" dirty="0"/>
              <a:t>LOCAL.REF.TABLE </a:t>
            </a:r>
            <a:r>
              <a:rPr lang="en-US" dirty="0"/>
              <a:t>is used to link the local field to an application. The ID of a record is the application name to which you want to attach the local field.</a:t>
            </a:r>
          </a:p>
          <a:p>
            <a:pPr>
              <a:spcBef>
                <a:spcPct val="50000"/>
              </a:spcBef>
            </a:pPr>
            <a:r>
              <a:rPr lang="en-US" dirty="0"/>
              <a:t>The field LOCAL.TABLE.NO is used to attach the ID of </a:t>
            </a:r>
            <a:r>
              <a:rPr lang="en-US" b="1" dirty="0"/>
              <a:t>LOCAL.TABLE </a:t>
            </a:r>
            <a:r>
              <a:rPr lang="en-US" dirty="0"/>
              <a:t>application.</a:t>
            </a:r>
          </a:p>
          <a:p>
            <a:pPr>
              <a:spcBef>
                <a:spcPct val="50000"/>
              </a:spcBef>
            </a:pPr>
            <a:r>
              <a:rPr lang="en-US" dirty="0"/>
              <a:t>SUB.ASSOC.CODE field is used to denote whether this local field is a multi value field or a part of associated multi value set. Possible values in this field are as follows. </a:t>
            </a:r>
          </a:p>
          <a:p>
            <a:pPr>
              <a:spcBef>
                <a:spcPct val="50000"/>
              </a:spcBef>
            </a:pPr>
            <a:r>
              <a:rPr lang="en-US" dirty="0"/>
              <a:t>XX. denotes that this is a single Multi Value field.</a:t>
            </a:r>
          </a:p>
          <a:p>
            <a:pPr>
              <a:spcBef>
                <a:spcPct val="50000"/>
              </a:spcBef>
            </a:pPr>
            <a:r>
              <a:rPr lang="en-US" dirty="0"/>
              <a:t>XX&lt; denotes the start of an associated multi value set.</a:t>
            </a:r>
          </a:p>
          <a:p>
            <a:pPr>
              <a:spcBef>
                <a:spcPct val="50000"/>
              </a:spcBef>
            </a:pPr>
            <a:r>
              <a:rPr lang="en-US" dirty="0"/>
              <a:t>XX- denotes that this is part of an associated multi value set.</a:t>
            </a:r>
          </a:p>
          <a:p>
            <a:pPr>
              <a:spcBef>
                <a:spcPct val="50000"/>
              </a:spcBef>
            </a:pPr>
            <a:r>
              <a:rPr lang="en-US" dirty="0"/>
              <a:t>XX&gt; denotes the end of the associated multi value set.</a:t>
            </a:r>
          </a:p>
          <a:p>
            <a:pPr>
              <a:spcBef>
                <a:spcPct val="50000"/>
              </a:spcBef>
            </a:pPr>
            <a:r>
              <a:rPr lang="en-US" dirty="0"/>
              <a:t>If nothing is mentioned in this field, then it is a normal field in an application.</a:t>
            </a:r>
          </a:p>
          <a:p>
            <a:pPr>
              <a:spcBef>
                <a:spcPct val="50000"/>
              </a:spcBef>
            </a:pPr>
            <a:r>
              <a:rPr lang="en-US" dirty="0"/>
              <a:t>There are only two fields in this application which forms a multi value set.</a:t>
            </a:r>
          </a:p>
          <a:p>
            <a:pPr>
              <a:spcBef>
                <a:spcPct val="50000"/>
              </a:spcBef>
            </a:pPr>
            <a:endParaRPr lang="en-US" dirty="0"/>
          </a:p>
          <a:p>
            <a:pPr>
              <a:spcBef>
                <a:spcPct val="50000"/>
              </a:spcBef>
            </a:pPr>
            <a:r>
              <a:rPr lang="en-US" dirty="0"/>
              <a:t>Note that you cannot change the order of local fields. If you try to add a new local field in between the existing local fields, you will not be able to commit the record. Also, a local field once created cannot be deleted. Therefore care should be taken before deciding to create one local field.</a:t>
            </a:r>
          </a:p>
          <a:p>
            <a:pPr>
              <a:spcBef>
                <a:spcPct val="50000"/>
              </a:spcBef>
            </a:pPr>
            <a:r>
              <a:rPr lang="en-US" dirty="0">
                <a:solidFill>
                  <a:srgbClr val="005294"/>
                </a:solidFill>
              </a:rPr>
              <a:t>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12</a:t>
            </a:fld>
            <a:endParaRPr lang="en-US"/>
          </a:p>
        </p:txBody>
      </p:sp>
    </p:spTree>
    <p:extLst>
      <p:ext uri="{BB962C8B-B14F-4D97-AF65-F5344CB8AC3E}">
        <p14:creationId xmlns:p14="http://schemas.microsoft.com/office/powerpoint/2010/main" val="286093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1B495DC4-6073-4EF2-9F94-DC2CE582257C}"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47F27C89-DE14-446D-8414-0E51C9053119}"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39FCF6FD-661C-4DC2-BBF9-A984198D6594}"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861F3C91-7E0D-465E-B951-9F16FBE0CEAA}"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C571D8F4-F9E8-45CA-A83B-F31BDBCAC1E1}"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343703C9-8521-41FE-BBE8-D131EDF40310}"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1A3F5CF4-F5F3-4FB3-940A-2F959E588BEF}"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B3B9D2A0-60D7-47EA-9F4D-EA6CBBB4EE23}"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9CA9D25B-C41B-4DD4-877E-BAA841B5A94B}"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250B75CB-9144-4DFF-AEB0-207442F7AFE4}"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C6E16FE9-2681-43B2-A6BD-C248F3E1592E}"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80634EE-A170-4A76-B786-203A7D1FE2AE}"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jpe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3.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9.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0.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1.w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723299" cy="1102519"/>
          </a:xfrm>
        </p:spPr>
        <p:txBody>
          <a:bodyPr>
            <a:normAutofit/>
          </a:bodyPr>
          <a:lstStyle/>
          <a:p>
            <a:pPr algn="l">
              <a:lnSpc>
                <a:spcPct val="80000"/>
              </a:lnSpc>
            </a:pPr>
            <a:r>
              <a:rPr lang="en-US" sz="2400" dirty="0">
                <a:solidFill>
                  <a:schemeClr val="bg1"/>
                </a:solidFill>
                <a:latin typeface="Tahoma"/>
                <a:cs typeface="Tahoma"/>
              </a:rPr>
              <a:t>Session </a:t>
            </a:r>
            <a:r>
              <a:rPr lang="ru-RU" sz="2400">
                <a:solidFill>
                  <a:schemeClr val="bg1"/>
                </a:solidFill>
                <a:latin typeface="Tahoma"/>
                <a:cs typeface="Tahoma"/>
              </a:rPr>
              <a:t>5</a:t>
            </a:r>
            <a:r>
              <a:rPr lang="en-US" sz="2400">
                <a:solidFill>
                  <a:schemeClr val="bg1"/>
                </a:solidFill>
                <a:latin typeface="Tahoma"/>
                <a:cs typeface="Tahoma"/>
              </a:rPr>
              <a:t>. </a:t>
            </a:r>
            <a:r>
              <a:rPr lang="en-US" sz="2400" dirty="0">
                <a:solidFill>
                  <a:schemeClr val="bg1"/>
                </a:solidFill>
                <a:latin typeface="Tahoma"/>
                <a:cs typeface="Tahoma"/>
              </a:rPr>
              <a:t>Local Fields and Local Tables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21</a:t>
            </a:r>
            <a:endParaRPr lang="ru-RU" sz="1400" dirty="0">
              <a:solidFill>
                <a:srgbClr val="FFFFFF"/>
              </a:solidFill>
              <a:latin typeface="Tahoma"/>
              <a:cs typeface="Tahoma"/>
            </a:endParaRP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Transact (T24) Technical </a:t>
            </a:r>
            <a:r>
              <a:rPr lang="en-US" sz="2400" dirty="0">
                <a:solidFill>
                  <a:schemeClr val="bg1"/>
                </a:solidFill>
                <a:latin typeface="Tahoma"/>
                <a:cs typeface="Tahoma"/>
              </a:rPr>
              <a:t>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8.jpg">
            <a:extLst>
              <a:ext uri="{FF2B5EF4-FFF2-40B4-BE49-F238E27FC236}">
                <a16:creationId xmlns:a16="http://schemas.microsoft.com/office/drawing/2014/main" id="{499C1923-562F-45ED-8240-98093DA2B422}"/>
              </a:ext>
            </a:extLst>
          </p:cNvPr>
          <p:cNvPicPr>
            <a:picLocks noChangeAspect="1"/>
          </p:cNvPicPr>
          <p:nvPr/>
        </p:nvPicPr>
        <p:blipFill>
          <a:blip r:embed="rId3"/>
          <a:stretch>
            <a:fillRect/>
          </a:stretch>
        </p:blipFill>
        <p:spPr>
          <a:xfrm>
            <a:off x="5885128" y="996236"/>
            <a:ext cx="2247900" cy="2981325"/>
          </a:xfrm>
          <a:prstGeom prst="rect">
            <a:avLst/>
          </a:prstGeom>
          <a:ln>
            <a:solidFill>
              <a:schemeClr val="accent2"/>
            </a:solidFill>
          </a:ln>
        </p:spPr>
      </p:pic>
      <p:pic>
        <p:nvPicPr>
          <p:cNvPr id="4" name="Рисунок 3">
            <a:extLst>
              <a:ext uri="{FF2B5EF4-FFF2-40B4-BE49-F238E27FC236}">
                <a16:creationId xmlns:a16="http://schemas.microsoft.com/office/drawing/2014/main" id="{025A1904-4C8E-4B5E-8D7D-5C5F67C5DEB8}"/>
              </a:ext>
            </a:extLst>
          </p:cNvPr>
          <p:cNvPicPr>
            <a:picLocks noChangeAspect="1"/>
          </p:cNvPicPr>
          <p:nvPr/>
        </p:nvPicPr>
        <p:blipFill rotWithShape="1">
          <a:blip r:embed="rId4"/>
          <a:srcRect l="1136" t="11818" r="41143" b="4948"/>
          <a:stretch/>
        </p:blipFill>
        <p:spPr>
          <a:xfrm>
            <a:off x="3695497" y="642240"/>
            <a:ext cx="5277988" cy="405621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Automatic filling – Decision Making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Rectangle 4">
            <a:extLst>
              <a:ext uri="{FF2B5EF4-FFF2-40B4-BE49-F238E27FC236}">
                <a16:creationId xmlns:a16="http://schemas.microsoft.com/office/drawing/2014/main" id="{DA590574-DB88-4F04-A5AB-6E8BF08DB00B}"/>
              </a:ext>
            </a:extLst>
          </p:cNvPr>
          <p:cNvSpPr txBox="1">
            <a:spLocks noChangeArrowheads="1"/>
          </p:cNvSpPr>
          <p:nvPr/>
        </p:nvSpPr>
        <p:spPr bwMode="auto">
          <a:xfrm>
            <a:off x="106301" y="996236"/>
            <a:ext cx="3017899"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Tx/>
              <a:buSzTx/>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Local Fields can be automatically filled in accordance with conditions for decisions that are defined in the fields of application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LOCAL.TABLE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R="0" lvl="0" algn="l" defTabSz="914400" rtl="0" eaLnBrk="1" fontAlgn="base" latinLnBrk="0" hangingPunct="1">
              <a:lnSpc>
                <a:spcPct val="100000"/>
              </a:lnSpc>
              <a:spcBef>
                <a:spcPct val="20000"/>
              </a:spcBef>
              <a:spcAft>
                <a:spcPct val="0"/>
              </a:spcAft>
              <a:buClrTx/>
              <a:buSzTx/>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Field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DEFAULT.POSSIBLE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must be filled with the value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‘Y’</a:t>
            </a:r>
          </a:p>
        </p:txBody>
      </p:sp>
      <p:sp>
        <p:nvSpPr>
          <p:cNvPr id="6" name="Левая фигурная скобка 5">
            <a:extLst>
              <a:ext uri="{FF2B5EF4-FFF2-40B4-BE49-F238E27FC236}">
                <a16:creationId xmlns:a16="http://schemas.microsoft.com/office/drawing/2014/main" id="{7CABB038-3381-4E66-856C-C3656F81E887}"/>
              </a:ext>
            </a:extLst>
          </p:cNvPr>
          <p:cNvSpPr/>
          <p:nvPr/>
        </p:nvSpPr>
        <p:spPr>
          <a:xfrm>
            <a:off x="5434150" y="1658983"/>
            <a:ext cx="496698" cy="108421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26" name="Левая фигурная скобка 25">
            <a:extLst>
              <a:ext uri="{FF2B5EF4-FFF2-40B4-BE49-F238E27FC236}">
                <a16:creationId xmlns:a16="http://schemas.microsoft.com/office/drawing/2014/main" id="{42063BBE-BA6C-4E57-9ED7-E65E68F9B665}"/>
              </a:ext>
            </a:extLst>
          </p:cNvPr>
          <p:cNvSpPr/>
          <p:nvPr/>
        </p:nvSpPr>
        <p:spPr>
          <a:xfrm>
            <a:off x="5423430" y="3301104"/>
            <a:ext cx="496698" cy="108421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cxnSp>
        <p:nvCxnSpPr>
          <p:cNvPr id="27" name="Прямая со стрелкой 26">
            <a:extLst>
              <a:ext uri="{FF2B5EF4-FFF2-40B4-BE49-F238E27FC236}">
                <a16:creationId xmlns:a16="http://schemas.microsoft.com/office/drawing/2014/main" id="{15A79791-8D8B-4DF0-BF88-5CF46C347398}"/>
              </a:ext>
            </a:extLst>
          </p:cNvPr>
          <p:cNvCxnSpPr>
            <a:cxnSpLocks/>
          </p:cNvCxnSpPr>
          <p:nvPr/>
        </p:nvCxnSpPr>
        <p:spPr>
          <a:xfrm>
            <a:off x="2978331" y="1920240"/>
            <a:ext cx="2299063" cy="26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14FCA4F9-4CB9-4250-A70E-82DD8E8CD870}"/>
              </a:ext>
            </a:extLst>
          </p:cNvPr>
          <p:cNvCxnSpPr>
            <a:cxnSpLocks/>
          </p:cNvCxnSpPr>
          <p:nvPr/>
        </p:nvCxnSpPr>
        <p:spPr>
          <a:xfrm>
            <a:off x="2978331" y="2063931"/>
            <a:ext cx="2299063" cy="1685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734DF915-74E1-4CEC-A31A-D879BF595544}"/>
              </a:ext>
            </a:extLst>
          </p:cNvPr>
          <p:cNvCxnSpPr>
            <a:cxnSpLocks/>
          </p:cNvCxnSpPr>
          <p:nvPr/>
        </p:nvCxnSpPr>
        <p:spPr>
          <a:xfrm>
            <a:off x="2827020" y="3421380"/>
            <a:ext cx="1386840" cy="1135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9B1649CE-7635-41B0-9331-D84B0A563297}"/>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273865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 Fields – Other Characteristics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1017681"/>
            <a:ext cx="6804837" cy="1646605"/>
          </a:xfrm>
          <a:prstGeom prst="rect">
            <a:avLst/>
          </a:prstGeom>
        </p:spPr>
        <p:txBody>
          <a:bodyPr wrap="square">
            <a:spAutoFit/>
          </a:bodyPr>
          <a:lstStyle/>
          <a:p>
            <a:pPr algn="just">
              <a:spcAft>
                <a:spcPts val="600"/>
              </a:spcAft>
              <a:buBlip>
                <a:blip r:embed="rId7"/>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Application, in which there will be made validation of data inputted into the Local Field</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Input is prohibited when the field V</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ETTING.TABLE is filled</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4" name="Picture 3" descr="C:\Documents and Settings\Valiuk\Local Settings\Temp\mx36D.png">
            <a:extLst>
              <a:ext uri="{FF2B5EF4-FFF2-40B4-BE49-F238E27FC236}">
                <a16:creationId xmlns:a16="http://schemas.microsoft.com/office/drawing/2014/main" id="{B6CF9A8A-2D8E-456A-A5A2-DED967D27B33}"/>
              </a:ext>
            </a:extLst>
          </p:cNvPr>
          <p:cNvPicPr>
            <a:picLocks noChangeAspect="1" noChangeArrowheads="1"/>
          </p:cNvPicPr>
          <p:nvPr/>
        </p:nvPicPr>
        <p:blipFill>
          <a:blip r:embed="rId8"/>
          <a:srcRect/>
          <a:stretch>
            <a:fillRect/>
          </a:stretch>
        </p:blipFill>
        <p:spPr bwMode="auto">
          <a:xfrm>
            <a:off x="531627" y="636471"/>
            <a:ext cx="6593699" cy="371476"/>
          </a:xfrm>
          <a:prstGeom prst="rect">
            <a:avLst/>
          </a:prstGeom>
          <a:noFill/>
          <a:ln>
            <a:solidFill>
              <a:schemeClr val="accent1"/>
            </a:solidFill>
          </a:ln>
        </p:spPr>
      </p:pic>
      <p:pic>
        <p:nvPicPr>
          <p:cNvPr id="16" name="Picture 6" descr="C:\Documents and Settings\Valiuk\Local Settings\Temp\mx36E.png">
            <a:extLst>
              <a:ext uri="{FF2B5EF4-FFF2-40B4-BE49-F238E27FC236}">
                <a16:creationId xmlns:a16="http://schemas.microsoft.com/office/drawing/2014/main" id="{32E4A96F-66DB-49BA-AC33-69F42928347B}"/>
              </a:ext>
            </a:extLst>
          </p:cNvPr>
          <p:cNvPicPr>
            <a:picLocks noChangeAspect="1" noChangeArrowheads="1"/>
          </p:cNvPicPr>
          <p:nvPr/>
        </p:nvPicPr>
        <p:blipFill>
          <a:blip r:embed="rId9"/>
          <a:srcRect/>
          <a:stretch>
            <a:fillRect/>
          </a:stretch>
        </p:blipFill>
        <p:spPr bwMode="auto">
          <a:xfrm>
            <a:off x="531627" y="2142225"/>
            <a:ext cx="3935197" cy="342901"/>
          </a:xfrm>
          <a:prstGeom prst="rect">
            <a:avLst/>
          </a:prstGeom>
          <a:noFill/>
          <a:ln>
            <a:solidFill>
              <a:schemeClr val="accent1"/>
            </a:solidFill>
          </a:ln>
        </p:spPr>
      </p:pic>
      <p:sp>
        <p:nvSpPr>
          <p:cNvPr id="18" name="Прямоугольник 17">
            <a:extLst>
              <a:ext uri="{FF2B5EF4-FFF2-40B4-BE49-F238E27FC236}">
                <a16:creationId xmlns:a16="http://schemas.microsoft.com/office/drawing/2014/main" id="{A55FB310-71B4-4974-89E8-9C6B3217822C}"/>
              </a:ext>
            </a:extLst>
          </p:cNvPr>
          <p:cNvSpPr/>
          <p:nvPr/>
        </p:nvSpPr>
        <p:spPr>
          <a:xfrm>
            <a:off x="531626" y="2571750"/>
            <a:ext cx="6804837" cy="969496"/>
          </a:xfrm>
          <a:prstGeom prst="rect">
            <a:avLst/>
          </a:prstGeom>
        </p:spPr>
        <p:txBody>
          <a:bodyPr wrap="square">
            <a:spAutoFit/>
          </a:bodyPr>
          <a:lstStyle/>
          <a:p>
            <a:pPr algn="just">
              <a:spcAft>
                <a:spcPts val="600"/>
              </a:spcAft>
              <a:buBlip>
                <a:blip r:embed="rId7"/>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Field Number in application that defined in field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APPLICATION.VET, that will be used as enrichment for data inputted in Local Field</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1" name="Picture 9" descr="C:\Documents and Settings\Valiuk\Local Settings\Temp\mx370.png">
            <a:extLst>
              <a:ext uri="{FF2B5EF4-FFF2-40B4-BE49-F238E27FC236}">
                <a16:creationId xmlns:a16="http://schemas.microsoft.com/office/drawing/2014/main" id="{3232E60F-F9F0-4320-9CAE-5BB8E0673F50}"/>
              </a:ext>
            </a:extLst>
          </p:cNvPr>
          <p:cNvPicPr>
            <a:picLocks noChangeAspect="1" noChangeArrowheads="1"/>
          </p:cNvPicPr>
          <p:nvPr/>
        </p:nvPicPr>
        <p:blipFill>
          <a:blip r:embed="rId10"/>
          <a:srcRect/>
          <a:stretch>
            <a:fillRect/>
          </a:stretch>
        </p:blipFill>
        <p:spPr bwMode="auto">
          <a:xfrm>
            <a:off x="531625" y="3290083"/>
            <a:ext cx="5943616" cy="381001"/>
          </a:xfrm>
          <a:prstGeom prst="rect">
            <a:avLst/>
          </a:prstGeom>
          <a:noFill/>
          <a:ln>
            <a:solidFill>
              <a:schemeClr val="accent1"/>
            </a:solidFill>
          </a:ln>
        </p:spPr>
      </p:pic>
      <p:sp>
        <p:nvSpPr>
          <p:cNvPr id="22" name="Прямоугольник 21">
            <a:extLst>
              <a:ext uri="{FF2B5EF4-FFF2-40B4-BE49-F238E27FC236}">
                <a16:creationId xmlns:a16="http://schemas.microsoft.com/office/drawing/2014/main" id="{AD30B870-B1EA-4B02-B669-181355D6F2EF}"/>
              </a:ext>
            </a:extLst>
          </p:cNvPr>
          <p:cNvSpPr/>
          <p:nvPr/>
        </p:nvSpPr>
        <p:spPr>
          <a:xfrm>
            <a:off x="531627" y="3714233"/>
            <a:ext cx="6804837" cy="1400383"/>
          </a:xfrm>
          <a:prstGeom prst="rect">
            <a:avLst/>
          </a:prstGeom>
        </p:spPr>
        <p:txBody>
          <a:bodyPr wrap="square">
            <a:spAutoFit/>
          </a:bodyPr>
          <a:lstStyle/>
          <a:p>
            <a:pPr algn="just">
              <a:spcAft>
                <a:spcPts val="600"/>
              </a:spcAft>
              <a:buBlip>
                <a:blip r:embed="rId7"/>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Prohibition for User to input or change the value inputted in the field</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Field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MINIMUM.CHAR must be empty</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5E25990A-2171-43A7-AD42-9E69379FA179}"/>
              </a:ext>
            </a:extLst>
          </p:cNvPr>
          <p:cNvPicPr>
            <a:picLocks noChangeAspect="1"/>
          </p:cNvPicPr>
          <p:nvPr/>
        </p:nvPicPr>
        <p:blipFill>
          <a:blip r:embed="rId11"/>
          <a:stretch>
            <a:fillRect/>
          </a:stretch>
        </p:blipFill>
        <p:spPr>
          <a:xfrm>
            <a:off x="392738" y="569797"/>
            <a:ext cx="6943725" cy="476250"/>
          </a:xfrm>
          <a:prstGeom prst="rect">
            <a:avLst/>
          </a:prstGeom>
          <a:noFill/>
          <a:ln>
            <a:solidFill>
              <a:schemeClr val="accent1"/>
            </a:solidFill>
          </a:ln>
        </p:spPr>
      </p:pic>
      <p:pic>
        <p:nvPicPr>
          <p:cNvPr id="8" name="Рисунок 7">
            <a:extLst>
              <a:ext uri="{FF2B5EF4-FFF2-40B4-BE49-F238E27FC236}">
                <a16:creationId xmlns:a16="http://schemas.microsoft.com/office/drawing/2014/main" id="{53D9D25E-5104-4E9C-8802-CC8BD8CB57A5}"/>
              </a:ext>
            </a:extLst>
          </p:cNvPr>
          <p:cNvPicPr>
            <a:picLocks noChangeAspect="1"/>
          </p:cNvPicPr>
          <p:nvPr/>
        </p:nvPicPr>
        <p:blipFill rotWithShape="1">
          <a:blip r:embed="rId12"/>
          <a:srcRect l="1949"/>
          <a:stretch/>
        </p:blipFill>
        <p:spPr>
          <a:xfrm>
            <a:off x="392737" y="2086678"/>
            <a:ext cx="6967131" cy="409575"/>
          </a:xfrm>
          <a:prstGeom prst="rect">
            <a:avLst/>
          </a:prstGeom>
          <a:noFill/>
          <a:ln>
            <a:solidFill>
              <a:schemeClr val="accent1"/>
            </a:solidFill>
          </a:ln>
        </p:spPr>
      </p:pic>
      <p:pic>
        <p:nvPicPr>
          <p:cNvPr id="15" name="Рисунок 14">
            <a:extLst>
              <a:ext uri="{FF2B5EF4-FFF2-40B4-BE49-F238E27FC236}">
                <a16:creationId xmlns:a16="http://schemas.microsoft.com/office/drawing/2014/main" id="{971BCEE6-DBAF-46C3-A7B7-1711C07BD062}"/>
              </a:ext>
            </a:extLst>
          </p:cNvPr>
          <p:cNvPicPr>
            <a:picLocks noChangeAspect="1"/>
          </p:cNvPicPr>
          <p:nvPr/>
        </p:nvPicPr>
        <p:blipFill>
          <a:blip r:embed="rId13"/>
          <a:stretch>
            <a:fillRect/>
          </a:stretch>
        </p:blipFill>
        <p:spPr>
          <a:xfrm>
            <a:off x="409001" y="3289758"/>
            <a:ext cx="6896100" cy="390525"/>
          </a:xfrm>
          <a:prstGeom prst="rect">
            <a:avLst/>
          </a:prstGeom>
          <a:noFill/>
          <a:ln>
            <a:solidFill>
              <a:schemeClr val="accent1"/>
            </a:solidFill>
          </a:ln>
        </p:spPr>
      </p:pic>
      <p:sp>
        <p:nvSpPr>
          <p:cNvPr id="3" name="Номер слайда 2">
            <a:extLst>
              <a:ext uri="{FF2B5EF4-FFF2-40B4-BE49-F238E27FC236}">
                <a16:creationId xmlns:a16="http://schemas.microsoft.com/office/drawing/2014/main" id="{9DFCB848-27C8-4F28-810F-2678E7D68ADD}"/>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117017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BED248B-1C08-4EA4-958D-63E9D7E37C58}"/>
              </a:ext>
            </a:extLst>
          </p:cNvPr>
          <p:cNvPicPr>
            <a:picLocks noChangeAspect="1"/>
          </p:cNvPicPr>
          <p:nvPr/>
        </p:nvPicPr>
        <p:blipFill>
          <a:blip r:embed="rId3"/>
          <a:stretch>
            <a:fillRect/>
          </a:stretch>
        </p:blipFill>
        <p:spPr>
          <a:xfrm>
            <a:off x="1036061" y="1065104"/>
            <a:ext cx="6614676" cy="349723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LOCAL.REF.TABLE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TextBox 11">
            <a:extLst>
              <a:ext uri="{FF2B5EF4-FFF2-40B4-BE49-F238E27FC236}">
                <a16:creationId xmlns:a16="http://schemas.microsoft.com/office/drawing/2014/main" id="{9C96D042-2D47-4792-9A74-CF137FACA506}"/>
              </a:ext>
            </a:extLst>
          </p:cNvPr>
          <p:cNvSpPr txBox="1"/>
          <p:nvPr/>
        </p:nvSpPr>
        <p:spPr>
          <a:xfrm>
            <a:off x="200025" y="581163"/>
            <a:ext cx="8330911" cy="36933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LOCAL.REF.TABLE </a:t>
            </a:r>
            <a:r>
              <a:rPr lang="en-US" dirty="0">
                <a:latin typeface="Tahoma" panose="020B0604030504040204" pitchFamily="34" charset="0"/>
                <a:ea typeface="Tahoma" panose="020B0604030504040204" pitchFamily="34" charset="0"/>
                <a:cs typeface="Tahoma" panose="020B0604030504040204" pitchFamily="34" charset="0"/>
              </a:rPr>
              <a:t>is used to link the local field to an application. </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14" name="Прямоугольник 13">
            <a:extLst>
              <a:ext uri="{FF2B5EF4-FFF2-40B4-BE49-F238E27FC236}">
                <a16:creationId xmlns:a16="http://schemas.microsoft.com/office/drawing/2014/main" id="{F2961692-6A09-4DA6-832E-EF139EACFD6B}"/>
              </a:ext>
            </a:extLst>
          </p:cNvPr>
          <p:cNvSpPr/>
          <p:nvPr/>
        </p:nvSpPr>
        <p:spPr>
          <a:xfrm>
            <a:off x="1593586" y="2742604"/>
            <a:ext cx="5707165" cy="1465486"/>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2F069372-D2DD-4163-AB04-4D949DB955A0}"/>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265460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LOCAL.REF.TABLE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6" name="TextBox 15">
            <a:extLst>
              <a:ext uri="{FF2B5EF4-FFF2-40B4-BE49-F238E27FC236}">
                <a16:creationId xmlns:a16="http://schemas.microsoft.com/office/drawing/2014/main" id="{0D27D185-1BB0-4BCC-92FE-90629EDD409E}"/>
              </a:ext>
            </a:extLst>
          </p:cNvPr>
          <p:cNvSpPr txBox="1"/>
          <p:nvPr/>
        </p:nvSpPr>
        <p:spPr>
          <a:xfrm>
            <a:off x="173221" y="619435"/>
            <a:ext cx="8357716" cy="646331"/>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Order of local fields cannot be changed. Also, a local field once created cannot be deleted. </a:t>
            </a:r>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15" name="Рисунок 14">
            <a:extLst>
              <a:ext uri="{FF2B5EF4-FFF2-40B4-BE49-F238E27FC236}">
                <a16:creationId xmlns:a16="http://schemas.microsoft.com/office/drawing/2014/main" id="{443A5E15-0544-44A3-8E82-B9E0E5765030}"/>
              </a:ext>
            </a:extLst>
          </p:cNvPr>
          <p:cNvPicPr>
            <a:picLocks noChangeAspect="1"/>
          </p:cNvPicPr>
          <p:nvPr/>
        </p:nvPicPr>
        <p:blipFill>
          <a:blip r:embed="rId7"/>
          <a:stretch>
            <a:fillRect/>
          </a:stretch>
        </p:blipFill>
        <p:spPr>
          <a:xfrm>
            <a:off x="0" y="1413281"/>
            <a:ext cx="9144000" cy="231693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0F829C9B-2CBC-4FEA-B341-73318B2717C0}"/>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354306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LOCAL.REF.TABLE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6" name="TextBox 15">
            <a:extLst>
              <a:ext uri="{FF2B5EF4-FFF2-40B4-BE49-F238E27FC236}">
                <a16:creationId xmlns:a16="http://schemas.microsoft.com/office/drawing/2014/main" id="{0D27D185-1BB0-4BCC-92FE-90629EDD409E}"/>
              </a:ext>
            </a:extLst>
          </p:cNvPr>
          <p:cNvSpPr txBox="1"/>
          <p:nvPr/>
        </p:nvSpPr>
        <p:spPr>
          <a:xfrm>
            <a:off x="173221" y="619435"/>
            <a:ext cx="8357716" cy="646331"/>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After committing LOCAL.REF.TABLE record click </a:t>
            </a:r>
            <a:r>
              <a:rPr lang="ru-RU" dirty="0">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Reset project cache</a:t>
            </a:r>
            <a:r>
              <a:rPr lang="ru-RU" dirty="0">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 icon to make the Application renewed. </a:t>
            </a:r>
            <a:endParaRPr lang="ru-RU" dirty="0">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CC25A299-D450-42B2-B124-D3203BB03DF5}"/>
              </a:ext>
            </a:extLst>
          </p:cNvPr>
          <p:cNvPicPr>
            <a:picLocks noChangeAspect="1"/>
          </p:cNvPicPr>
          <p:nvPr/>
        </p:nvPicPr>
        <p:blipFill>
          <a:blip r:embed="rId8"/>
          <a:stretch>
            <a:fillRect/>
          </a:stretch>
        </p:blipFill>
        <p:spPr>
          <a:xfrm>
            <a:off x="0" y="1794476"/>
            <a:ext cx="9144000" cy="155454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cxnSp>
        <p:nvCxnSpPr>
          <p:cNvPr id="12" name="Прямая со стрелкой 11">
            <a:extLst>
              <a:ext uri="{FF2B5EF4-FFF2-40B4-BE49-F238E27FC236}">
                <a16:creationId xmlns:a16="http://schemas.microsoft.com/office/drawing/2014/main" id="{3DCED672-FF36-4609-92C8-62AB3BE91907}"/>
              </a:ext>
            </a:extLst>
          </p:cNvPr>
          <p:cNvCxnSpPr>
            <a:cxnSpLocks/>
          </p:cNvCxnSpPr>
          <p:nvPr/>
        </p:nvCxnSpPr>
        <p:spPr>
          <a:xfrm>
            <a:off x="6715125" y="981075"/>
            <a:ext cx="1038225" cy="94297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E7716021-9F17-4662-BEED-ECEC97896E11}"/>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348869818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9B71AAA-87EE-4E00-86C6-635E0CE34567}"/>
              </a:ext>
            </a:extLst>
          </p:cNvPr>
          <p:cNvPicPr>
            <a:picLocks noChangeAspect="1"/>
          </p:cNvPicPr>
          <p:nvPr/>
        </p:nvPicPr>
        <p:blipFill rotWithShape="1">
          <a:blip r:embed="rId3"/>
          <a:srcRect t="12647" b="45505"/>
          <a:stretch/>
        </p:blipFill>
        <p:spPr>
          <a:xfrm>
            <a:off x="-1" y="1602980"/>
            <a:ext cx="9144000" cy="203935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Automatic filling – Decision Making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cxnSp>
        <p:nvCxnSpPr>
          <p:cNvPr id="29" name="Прямая со стрелкой 28">
            <a:extLst>
              <a:ext uri="{FF2B5EF4-FFF2-40B4-BE49-F238E27FC236}">
                <a16:creationId xmlns:a16="http://schemas.microsoft.com/office/drawing/2014/main" id="{734DF915-74E1-4CEC-A31A-D879BF595544}"/>
              </a:ext>
            </a:extLst>
          </p:cNvPr>
          <p:cNvCxnSpPr>
            <a:cxnSpLocks/>
          </p:cNvCxnSpPr>
          <p:nvPr/>
        </p:nvCxnSpPr>
        <p:spPr>
          <a:xfrm flipH="1" flipV="1">
            <a:off x="2751304" y="3292397"/>
            <a:ext cx="1514164" cy="9294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E883B77-B8F9-423F-B4A6-5E4EBF3B87F7}"/>
              </a:ext>
            </a:extLst>
          </p:cNvPr>
          <p:cNvSpPr txBox="1"/>
          <p:nvPr/>
        </p:nvSpPr>
        <p:spPr>
          <a:xfrm>
            <a:off x="4284518" y="4155984"/>
            <a:ext cx="1146404" cy="338554"/>
          </a:xfrm>
          <a:prstGeom prst="rect">
            <a:avLst/>
          </a:prstGeom>
          <a:noFill/>
        </p:spPr>
        <p:txBody>
          <a:bodyPr wrap="none">
            <a:spAutoFit/>
          </a:bodyPr>
          <a:lstStyle/>
          <a:p>
            <a:pPr algn="l" rtl="0" fontAlgn="base">
              <a:spcBef>
                <a:spcPct val="0"/>
              </a:spcBef>
              <a:spcAft>
                <a:spcPct val="0"/>
              </a:spcAft>
              <a:defRPr/>
            </a:pPr>
            <a:r>
              <a:rPr lang="en-US" sz="1600" dirty="0">
                <a:latin typeface="Tahoma" panose="020B0604030504040204" pitchFamily="34" charset="0"/>
                <a:ea typeface="Tahoma" panose="020B0604030504040204" pitchFamily="34" charset="0"/>
                <a:cs typeface="Tahoma" panose="020B0604030504040204" pitchFamily="34" charset="0"/>
              </a:rPr>
              <a:t>Auto filling</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13062180-EF8F-46AB-8A5F-1528D1C866AA}"/>
              </a:ext>
            </a:extLst>
          </p:cNvPr>
          <p:cNvSpPr txBox="1"/>
          <p:nvPr/>
        </p:nvSpPr>
        <p:spPr>
          <a:xfrm>
            <a:off x="38093" y="684947"/>
            <a:ext cx="8848732" cy="584775"/>
          </a:xfrm>
          <a:prstGeom prst="rect">
            <a:avLst/>
          </a:prstGeom>
          <a:noFill/>
        </p:spPr>
        <p:txBody>
          <a:bodyPr wrap="square">
            <a:spAutoFit/>
          </a:bodyPr>
          <a:lstStyle/>
          <a:p>
            <a:pPr algn="l" rtl="0" fontAlgn="base">
              <a:spcBef>
                <a:spcPct val="0"/>
              </a:spcBef>
              <a:spcAft>
                <a:spcPct val="0"/>
              </a:spcAft>
              <a:defRPr/>
            </a:pPr>
            <a:r>
              <a:rPr lang="en-US" sz="1600" dirty="0">
                <a:latin typeface="Tahoma" panose="020B0604030504040204" pitchFamily="34" charset="0"/>
                <a:ea typeface="Tahoma" panose="020B0604030504040204" pitchFamily="34" charset="0"/>
                <a:cs typeface="Tahoma" panose="020B0604030504040204" pitchFamily="34" charset="0"/>
              </a:rPr>
              <a:t>If CUSTOMER record will be opened and committed, new field L.VALUED.CUST will be filled automatically.</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9C7A3463-0CED-49BE-A5A7-5B9375195B0D}"/>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181148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CD8DC4C0-6288-459C-A823-8B59E500AB3E}"/>
              </a:ext>
            </a:extLst>
          </p:cNvPr>
          <p:cNvPicPr>
            <a:picLocks noChangeAspect="1"/>
          </p:cNvPicPr>
          <p:nvPr/>
        </p:nvPicPr>
        <p:blipFill rotWithShape="1">
          <a:blip r:embed="rId4"/>
          <a:srcRect r="27293"/>
          <a:stretch/>
        </p:blipFill>
        <p:spPr>
          <a:xfrm>
            <a:off x="5422732" y="2360096"/>
            <a:ext cx="3458902" cy="234332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Multi-value Fields, blocks of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6" name="Рисунок 5">
            <a:extLst>
              <a:ext uri="{FF2B5EF4-FFF2-40B4-BE49-F238E27FC236}">
                <a16:creationId xmlns:a16="http://schemas.microsoft.com/office/drawing/2014/main" id="{40DAC701-6192-4A32-B431-ACFE029028CC}"/>
              </a:ext>
            </a:extLst>
          </p:cNvPr>
          <p:cNvPicPr>
            <a:picLocks noChangeAspect="1"/>
          </p:cNvPicPr>
          <p:nvPr/>
        </p:nvPicPr>
        <p:blipFill>
          <a:blip r:embed="rId9"/>
          <a:stretch>
            <a:fillRect/>
          </a:stretch>
        </p:blipFill>
        <p:spPr>
          <a:xfrm>
            <a:off x="776716" y="2419904"/>
            <a:ext cx="3458901" cy="234735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Левая фигурная скобка 14">
            <a:extLst>
              <a:ext uri="{FF2B5EF4-FFF2-40B4-BE49-F238E27FC236}">
                <a16:creationId xmlns:a16="http://schemas.microsoft.com/office/drawing/2014/main" id="{D6012AE3-3E1A-4710-A878-DF5838A9A159}"/>
              </a:ext>
            </a:extLst>
          </p:cNvPr>
          <p:cNvSpPr/>
          <p:nvPr/>
        </p:nvSpPr>
        <p:spPr>
          <a:xfrm>
            <a:off x="5034100" y="2852947"/>
            <a:ext cx="388632" cy="17762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17" name="Левая фигурная скобка 16">
            <a:extLst>
              <a:ext uri="{FF2B5EF4-FFF2-40B4-BE49-F238E27FC236}">
                <a16:creationId xmlns:a16="http://schemas.microsoft.com/office/drawing/2014/main" id="{31D60186-4985-418E-BC50-536589D15704}"/>
              </a:ext>
            </a:extLst>
          </p:cNvPr>
          <p:cNvSpPr/>
          <p:nvPr/>
        </p:nvSpPr>
        <p:spPr>
          <a:xfrm>
            <a:off x="826287" y="2976564"/>
            <a:ext cx="388632" cy="165734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21" name="TextBox 20">
            <a:extLst>
              <a:ext uri="{FF2B5EF4-FFF2-40B4-BE49-F238E27FC236}">
                <a16:creationId xmlns:a16="http://schemas.microsoft.com/office/drawing/2014/main" id="{7428020F-06AB-43CB-8F00-D73D0C6E3DE5}"/>
              </a:ext>
            </a:extLst>
          </p:cNvPr>
          <p:cNvSpPr txBox="1"/>
          <p:nvPr/>
        </p:nvSpPr>
        <p:spPr>
          <a:xfrm>
            <a:off x="103908" y="563475"/>
            <a:ext cx="8868641" cy="1846659"/>
          </a:xfrm>
          <a:prstGeom prst="rect">
            <a:avLst/>
          </a:prstGeom>
          <a:noFill/>
        </p:spPr>
        <p:txBody>
          <a:bodyPr wrap="square">
            <a:spAutoFit/>
          </a:bodyPr>
          <a:lstStyle/>
          <a:p>
            <a:pPr>
              <a:spcBef>
                <a:spcPct val="50000"/>
              </a:spcBef>
            </a:pPr>
            <a:r>
              <a:rPr lang="en-US" sz="1200" dirty="0">
                <a:latin typeface="Tahoma" panose="020B0604030504040204" pitchFamily="34" charset="0"/>
                <a:ea typeface="Tahoma" panose="020B0604030504040204" pitchFamily="34" charset="0"/>
                <a:cs typeface="Tahoma" panose="020B0604030504040204" pitchFamily="34" charset="0"/>
              </a:rPr>
              <a:t>Associated Code field is used to denote whether this local field is a multi value field or a part of associated multi value set. Possible values in this field are as follows. </a:t>
            </a:r>
          </a:p>
          <a:p>
            <a:pPr marL="171450" indent="-171450">
              <a:spcBef>
                <a:spcPct val="5000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XX. denotes that this is a single Multi Value field.</a:t>
            </a:r>
          </a:p>
          <a:p>
            <a:pPr marL="171450" indent="-171450">
              <a:spcBef>
                <a:spcPct val="5000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XX&lt; denotes the start of an associated multi value set.</a:t>
            </a:r>
          </a:p>
          <a:p>
            <a:pPr marL="171450" indent="-171450">
              <a:spcBef>
                <a:spcPct val="5000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XX- denotes that this is part of an associated multi value set.</a:t>
            </a:r>
          </a:p>
          <a:p>
            <a:pPr marL="171450" indent="-171450">
              <a:spcBef>
                <a:spcPct val="5000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XX&gt; denotes the end of the associated multi value set.</a:t>
            </a:r>
          </a:p>
          <a:p>
            <a:pPr>
              <a:spcBef>
                <a:spcPct val="50000"/>
              </a:spcBef>
            </a:pPr>
            <a:r>
              <a:rPr lang="en-US" sz="1200" dirty="0">
                <a:latin typeface="Tahoma" panose="020B0604030504040204" pitchFamily="34" charset="0"/>
                <a:ea typeface="Tahoma" panose="020B0604030504040204" pitchFamily="34" charset="0"/>
                <a:cs typeface="Tahoma" panose="020B0604030504040204" pitchFamily="34" charset="0"/>
              </a:rPr>
              <a:t>If nothing is mentioned in this field, then it is a normal field in an application.</a:t>
            </a:r>
          </a:p>
        </p:txBody>
      </p:sp>
      <p:sp>
        <p:nvSpPr>
          <p:cNvPr id="3" name="Номер слайда 2">
            <a:extLst>
              <a:ext uri="{FF2B5EF4-FFF2-40B4-BE49-F238E27FC236}">
                <a16:creationId xmlns:a16="http://schemas.microsoft.com/office/drawing/2014/main" id="{222284AA-47BC-40C0-B823-3AC6C70CFBA9}"/>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56547312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STANDARD.SELECTION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TextBox 11">
            <a:extLst>
              <a:ext uri="{FF2B5EF4-FFF2-40B4-BE49-F238E27FC236}">
                <a16:creationId xmlns:a16="http://schemas.microsoft.com/office/drawing/2014/main" id="{DDC79FF0-6882-44B4-96B1-6C1FE56157D9}"/>
              </a:ext>
            </a:extLst>
          </p:cNvPr>
          <p:cNvSpPr txBox="1">
            <a:spLocks noChangeArrowheads="1"/>
          </p:cNvSpPr>
          <p:nvPr/>
        </p:nvSpPr>
        <p:spPr bwMode="auto">
          <a:xfrm>
            <a:off x="1396631" y="744374"/>
            <a:ext cx="6370462" cy="338554"/>
          </a:xfrm>
          <a:prstGeom prst="rect">
            <a:avLst/>
          </a:prstGeom>
          <a:noFill/>
          <a:ln w="9525">
            <a:noFill/>
            <a:miter lim="800000"/>
            <a:headEnd/>
            <a:tailEnd/>
          </a:ln>
        </p:spPr>
        <p:txBody>
          <a:bodyPr wrap="non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Check STANDARD.SELECTION to see how the local field is updated </a:t>
            </a:r>
            <a:endParaRPr lang="en-GB"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73EF734A-719C-4CD1-A41D-F10E52D360B5}"/>
              </a:ext>
            </a:extLst>
          </p:cNvPr>
          <p:cNvPicPr>
            <a:picLocks noChangeAspect="1"/>
          </p:cNvPicPr>
          <p:nvPr/>
        </p:nvPicPr>
        <p:blipFill>
          <a:blip r:embed="rId7"/>
          <a:stretch>
            <a:fillRect/>
          </a:stretch>
        </p:blipFill>
        <p:spPr>
          <a:xfrm>
            <a:off x="345890" y="1197230"/>
            <a:ext cx="3885353" cy="115683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7" name="Рисунок 6">
            <a:extLst>
              <a:ext uri="{FF2B5EF4-FFF2-40B4-BE49-F238E27FC236}">
                <a16:creationId xmlns:a16="http://schemas.microsoft.com/office/drawing/2014/main" id="{E0274EB7-A548-4CE9-88E8-CD8D3F42A924}"/>
              </a:ext>
            </a:extLst>
          </p:cNvPr>
          <p:cNvPicPr>
            <a:picLocks noChangeAspect="1"/>
          </p:cNvPicPr>
          <p:nvPr/>
        </p:nvPicPr>
        <p:blipFill>
          <a:blip r:embed="rId8"/>
          <a:stretch>
            <a:fillRect/>
          </a:stretch>
        </p:blipFill>
        <p:spPr>
          <a:xfrm>
            <a:off x="4473287" y="1221041"/>
            <a:ext cx="3691113" cy="283342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cxnSp>
        <p:nvCxnSpPr>
          <p:cNvPr id="21" name="Прямая со стрелкой 20">
            <a:extLst>
              <a:ext uri="{FF2B5EF4-FFF2-40B4-BE49-F238E27FC236}">
                <a16:creationId xmlns:a16="http://schemas.microsoft.com/office/drawing/2014/main" id="{117A84A3-521D-4795-A198-B56C87CDC73B}"/>
              </a:ext>
            </a:extLst>
          </p:cNvPr>
          <p:cNvCxnSpPr>
            <a:cxnSpLocks/>
          </p:cNvCxnSpPr>
          <p:nvPr/>
        </p:nvCxnSpPr>
        <p:spPr>
          <a:xfrm>
            <a:off x="1743075" y="2200275"/>
            <a:ext cx="2828925" cy="690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Левая фигурная скобка 22">
            <a:extLst>
              <a:ext uri="{FF2B5EF4-FFF2-40B4-BE49-F238E27FC236}">
                <a16:creationId xmlns:a16="http://schemas.microsoft.com/office/drawing/2014/main" id="{4AA13094-BA75-4363-B3E7-0083B0032E1C}"/>
              </a:ext>
            </a:extLst>
          </p:cNvPr>
          <p:cNvSpPr/>
          <p:nvPr/>
        </p:nvSpPr>
        <p:spPr>
          <a:xfrm>
            <a:off x="4695825" y="1860974"/>
            <a:ext cx="388632" cy="20614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6C02660A-CC62-48B8-9A8C-B0894684B105}"/>
              </a:ext>
            </a:extLst>
          </p:cNvPr>
          <p:cNvSpPr>
            <a:spLocks noGrp="1"/>
          </p:cNvSpPr>
          <p:nvPr>
            <p:ph type="sldNum" sz="quarter" idx="12"/>
          </p:nvPr>
        </p:nvSpPr>
        <p:spPr/>
        <p:txBody>
          <a:bodyPr/>
          <a:lstStyle/>
          <a:p>
            <a:fld id="{39FC74CF-8B03-5D41-97A3-DD76EB0CCB80}" type="slidenum">
              <a:rPr lang="ru-RU" smtClean="0"/>
              <a:t>17</a:t>
            </a:fld>
            <a:endParaRPr lang="ru-RU"/>
          </a:p>
        </p:txBody>
      </p:sp>
    </p:spTree>
    <p:extLst>
      <p:ext uri="{BB962C8B-B14F-4D97-AF65-F5344CB8AC3E}">
        <p14:creationId xmlns:p14="http://schemas.microsoft.com/office/powerpoint/2010/main" val="205067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Things to Remember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344800" y="1248758"/>
            <a:ext cx="7270134" cy="3135080"/>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The order of the local fields cannot be changed once the LOCAL.REF.TABLE record is authorized</a:t>
            </a:r>
          </a:p>
          <a:p>
            <a:pPr marL="457200" lvl="1"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 local field, once specified in the LOCAL.REF.TABLE application (linked to an application), cannot be deleted</a:t>
            </a: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17933C5E-EAF2-4538-A7F6-F8FBADAF5A15}"/>
              </a:ext>
            </a:extLst>
          </p:cNvPr>
          <p:cNvSpPr>
            <a:spLocks noGrp="1"/>
          </p:cNvSpPr>
          <p:nvPr>
            <p:ph type="sldNum" sz="quarter" idx="12"/>
          </p:nvPr>
        </p:nvSpPr>
        <p:spPr/>
        <p:txBody>
          <a:bodyPr/>
          <a:lstStyle/>
          <a:p>
            <a:fld id="{39FC74CF-8B03-5D41-97A3-DD76EB0CCB80}" type="slidenum">
              <a:rPr lang="ru-RU" smtClean="0"/>
              <a:t>18</a:t>
            </a:fld>
            <a:endParaRPr lang="ru-RU"/>
          </a:p>
        </p:txBody>
      </p:sp>
    </p:spTree>
    <p:extLst>
      <p:ext uri="{BB962C8B-B14F-4D97-AF65-F5344CB8AC3E}">
        <p14:creationId xmlns:p14="http://schemas.microsoft.com/office/powerpoint/2010/main" val="129206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344799" y="1102895"/>
            <a:ext cx="7270134" cy="3135080"/>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Add a Local Field to store the Alternate Number in the applications: USER, ACCOUNT, CURRENCY, CUSTOMER, SECTOR, INDUSTRY, FUNDS.TRANSFER, DEPT.ACCT.OFFICER</a:t>
            </a:r>
          </a:p>
          <a:p>
            <a:pPr algn="just">
              <a:spcAft>
                <a:spcPts val="600"/>
              </a:spcAft>
              <a:buBlip>
                <a:blip r:embed="rId7"/>
              </a:buBlip>
            </a:pPr>
            <a:r>
              <a:rPr lang="en-US" sz="1600" kern="0" dirty="0">
                <a:latin typeface="Tahoma" panose="020B0604030504040204" pitchFamily="34" charset="0"/>
                <a:ea typeface="Tahoma" panose="020B0604030504040204" pitchFamily="34" charset="0"/>
                <a:cs typeface="Tahoma" panose="020B0604030504040204" pitchFamily="34" charset="0"/>
              </a:rPr>
              <a:t>Add a block of Multi-value Fields in USER application to store any data related to user</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Check </a:t>
            </a:r>
            <a:r>
              <a:rPr lang="en-US" sz="1600" kern="0" dirty="0">
                <a:latin typeface="Tahoma" panose="020B0604030504040204" pitchFamily="34" charset="0"/>
                <a:ea typeface="Tahoma" panose="020B0604030504040204" pitchFamily="34" charset="0"/>
                <a:cs typeface="Tahoma" panose="020B0604030504040204" pitchFamily="34" charset="0"/>
              </a:rPr>
              <a:t>STANDARD.SELECTION </a:t>
            </a:r>
            <a:r>
              <a:rPr lang="en-US" sz="1600" dirty="0">
                <a:latin typeface="Tahoma" panose="020B0604030504040204" pitchFamily="34" charset="0"/>
                <a:ea typeface="Tahoma" panose="020B0604030504040204" pitchFamily="34" charset="0"/>
                <a:cs typeface="Tahoma" panose="020B0604030504040204" pitchFamily="34" charset="0"/>
              </a:rPr>
              <a:t>to see how the local fields are updated </a:t>
            </a: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kern="0" dirty="0">
                <a:latin typeface="Tahoma" panose="020B0604030504040204" pitchFamily="34" charset="0"/>
                <a:ea typeface="Tahoma" panose="020B0604030504040204" pitchFamily="34" charset="0"/>
                <a:cs typeface="Tahoma" panose="020B0604030504040204" pitchFamily="34" charset="0"/>
              </a:rPr>
              <a:t>Fill in your Local Fields in your USER record</a:t>
            </a:r>
            <a:endParaRPr lang="ru-RU" sz="1600" kern="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alt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46F2187C-FE78-466F-A08D-6E3DBDB22F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9EB2E6B-78A2-4293-B446-49A0174887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F6FFB840-A2C7-49CC-8C37-937318DA5E4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4">
            <a:extLst>
              <a:ext uri="{FF2B5EF4-FFF2-40B4-BE49-F238E27FC236}">
                <a16:creationId xmlns:a16="http://schemas.microsoft.com/office/drawing/2014/main" id="{C5E12728-ABFD-47B9-B50A-7C9201F49C0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B028BFC9-C415-4D84-B766-7B38F7E7A7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2">
            <a:extLst>
              <a:ext uri="{FF2B5EF4-FFF2-40B4-BE49-F238E27FC236}">
                <a16:creationId xmlns:a16="http://schemas.microsoft.com/office/drawing/2014/main" id="{0A56AF7B-799E-4749-82FA-BB158EE6A19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Номер слайда 11">
            <a:extLst>
              <a:ext uri="{FF2B5EF4-FFF2-40B4-BE49-F238E27FC236}">
                <a16:creationId xmlns:a16="http://schemas.microsoft.com/office/drawing/2014/main" id="{FE7D5C8A-E56D-4E11-AC71-D06D55D1B0D1}"/>
              </a:ext>
            </a:extLst>
          </p:cNvPr>
          <p:cNvSpPr>
            <a:spLocks noGrp="1"/>
          </p:cNvSpPr>
          <p:nvPr>
            <p:ph type="sldNum" sz="quarter" idx="12"/>
          </p:nvPr>
        </p:nvSpPr>
        <p:spPr/>
        <p:txBody>
          <a:bodyPr/>
          <a:lstStyle/>
          <a:p>
            <a:fld id="{39FC74CF-8B03-5D41-97A3-DD76EB0CCB80}" type="slidenum">
              <a:rPr lang="ru-RU" smtClean="0"/>
              <a:t>19</a:t>
            </a:fld>
            <a:endParaRPr lang="ru-RU"/>
          </a:p>
        </p:txBody>
      </p:sp>
    </p:spTree>
    <p:extLst>
      <p:ext uri="{BB962C8B-B14F-4D97-AF65-F5344CB8AC3E}">
        <p14:creationId xmlns:p14="http://schemas.microsoft.com/office/powerpoint/2010/main" val="314101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495795" y="849831"/>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Local Fields overview</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Creation of Local Fields and their settings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Adding Local Fields to Applications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Multi-value Local Fields and block of Fields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Local Tables creation: Dynamic Applications, adding User Procedures to Dynamic Applications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CF554F91-8309-4AE6-8680-C6385C1F1B49}"/>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25DB03EC-DB02-4802-B323-63574BBE518E}"/>
              </a:ext>
            </a:extLst>
          </p:cNvPr>
          <p:cNvPicPr>
            <a:picLocks noChangeAspect="1"/>
          </p:cNvPicPr>
          <p:nvPr/>
        </p:nvPicPr>
        <p:blipFill>
          <a:blip r:embed="rId3"/>
          <a:stretch>
            <a:fillRect/>
          </a:stretch>
        </p:blipFill>
        <p:spPr>
          <a:xfrm>
            <a:off x="320634" y="1176881"/>
            <a:ext cx="8293722" cy="303245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EB.ALTERNATE.KEY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344799" y="1102895"/>
            <a:ext cx="7270134" cy="3135080"/>
          </a:xfrm>
        </p:spPr>
        <p:txBody>
          <a:bodyPr>
            <a:normAutofit/>
          </a:bodyPr>
          <a:lstStyle/>
          <a:p>
            <a:pPr algn="just">
              <a:spcAft>
                <a:spcPts val="600"/>
              </a:spcAft>
              <a:buBlip>
                <a:blip r:embed="rId8"/>
              </a:buBlip>
            </a:pPr>
            <a:endParaRPr lang="en-US" alt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46F2187C-FE78-466F-A08D-6E3DBDB22F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9EB2E6B-78A2-4293-B446-49A0174887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F6FFB840-A2C7-49CC-8C37-937318DA5E4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4">
            <a:extLst>
              <a:ext uri="{FF2B5EF4-FFF2-40B4-BE49-F238E27FC236}">
                <a16:creationId xmlns:a16="http://schemas.microsoft.com/office/drawing/2014/main" id="{C5E12728-ABFD-47B9-B50A-7C9201F49C0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B028BFC9-C415-4D84-B766-7B38F7E7A7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2">
            <a:extLst>
              <a:ext uri="{FF2B5EF4-FFF2-40B4-BE49-F238E27FC236}">
                <a16:creationId xmlns:a16="http://schemas.microsoft.com/office/drawing/2014/main" id="{0A56AF7B-799E-4749-82FA-BB158EE6A19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TextBox 16">
            <a:extLst>
              <a:ext uri="{FF2B5EF4-FFF2-40B4-BE49-F238E27FC236}">
                <a16:creationId xmlns:a16="http://schemas.microsoft.com/office/drawing/2014/main" id="{0666EBEB-EB2D-4BCD-9169-BC01FAAA5D42}"/>
              </a:ext>
            </a:extLst>
          </p:cNvPr>
          <p:cNvSpPr txBox="1">
            <a:spLocks noChangeArrowheads="1"/>
          </p:cNvSpPr>
          <p:nvPr/>
        </p:nvSpPr>
        <p:spPr bwMode="auto">
          <a:xfrm>
            <a:off x="186956" y="592417"/>
            <a:ext cx="4149790" cy="338554"/>
          </a:xfrm>
          <a:prstGeom prst="rect">
            <a:avLst/>
          </a:prstGeom>
          <a:noFill/>
          <a:ln w="9525">
            <a:noFill/>
            <a:miter lim="800000"/>
            <a:headEnd/>
            <a:tailEnd/>
          </a:ln>
        </p:spPr>
        <p:txBody>
          <a:bodyPr wrap="non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How to define Alternate Key for Application.</a:t>
            </a:r>
            <a:endParaRPr lang="en-GB" sz="1600" dirty="0">
              <a:latin typeface="Tahoma" panose="020B0604030504040204" pitchFamily="34" charset="0"/>
              <a:ea typeface="Tahoma" panose="020B0604030504040204" pitchFamily="34" charset="0"/>
              <a:cs typeface="Tahoma" panose="020B0604030504040204" pitchFamily="34" charset="0"/>
            </a:endParaRPr>
          </a:p>
        </p:txBody>
      </p:sp>
      <p:cxnSp>
        <p:nvCxnSpPr>
          <p:cNvPr id="18" name="Прямая со стрелкой 17">
            <a:extLst>
              <a:ext uri="{FF2B5EF4-FFF2-40B4-BE49-F238E27FC236}">
                <a16:creationId xmlns:a16="http://schemas.microsoft.com/office/drawing/2014/main" id="{2FC0B3E5-D909-42EE-8863-87E15560A231}"/>
              </a:ext>
            </a:extLst>
          </p:cNvPr>
          <p:cNvCxnSpPr>
            <a:cxnSpLocks/>
            <a:stCxn id="22" idx="1"/>
          </p:cNvCxnSpPr>
          <p:nvPr/>
        </p:nvCxnSpPr>
        <p:spPr>
          <a:xfrm flipH="1" flipV="1">
            <a:off x="4454000" y="2571750"/>
            <a:ext cx="750446" cy="340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AF3E6756-7833-4FEC-8980-1985BDFEFFBF}"/>
              </a:ext>
            </a:extLst>
          </p:cNvPr>
          <p:cNvSpPr txBox="1">
            <a:spLocks noChangeArrowheads="1"/>
          </p:cNvSpPr>
          <p:nvPr/>
        </p:nvSpPr>
        <p:spPr bwMode="auto">
          <a:xfrm>
            <a:off x="5204446" y="2742893"/>
            <a:ext cx="1326004" cy="338554"/>
          </a:xfrm>
          <a:prstGeom prst="rect">
            <a:avLst/>
          </a:prstGeom>
          <a:noFill/>
          <a:ln w="9525">
            <a:noFill/>
            <a:miter lim="800000"/>
            <a:headEnd/>
            <a:tailEnd/>
          </a:ln>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Existing field</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12" name="Номер слайда 11">
            <a:extLst>
              <a:ext uri="{FF2B5EF4-FFF2-40B4-BE49-F238E27FC236}">
                <a16:creationId xmlns:a16="http://schemas.microsoft.com/office/drawing/2014/main" id="{1D20FBA3-8E61-450E-B948-B71BB4A8C5DC}"/>
              </a:ext>
            </a:extLst>
          </p:cNvPr>
          <p:cNvSpPr>
            <a:spLocks noGrp="1"/>
          </p:cNvSpPr>
          <p:nvPr>
            <p:ph type="sldNum" sz="quarter" idx="12"/>
          </p:nvPr>
        </p:nvSpPr>
        <p:spPr/>
        <p:txBody>
          <a:bodyPr/>
          <a:lstStyle/>
          <a:p>
            <a:fld id="{39FC74CF-8B03-5D41-97A3-DD76EB0CCB80}" type="slidenum">
              <a:rPr lang="ru-RU" smtClean="0"/>
              <a:t>20</a:t>
            </a:fld>
            <a:endParaRPr lang="ru-RU"/>
          </a:p>
        </p:txBody>
      </p:sp>
    </p:spTree>
    <p:extLst>
      <p:ext uri="{BB962C8B-B14F-4D97-AF65-F5344CB8AC3E}">
        <p14:creationId xmlns:p14="http://schemas.microsoft.com/office/powerpoint/2010/main" val="565516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EB.TABLE.DEFINITION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344800" y="1004210"/>
            <a:ext cx="7270134" cy="3135080"/>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Application EB.TABLE.DEFINITION allows users to create new Local Table without programming</a:t>
            </a:r>
            <a:r>
              <a:rPr lang="ru-RU" sz="1600" dirty="0">
                <a:latin typeface="Tahoma" panose="020B0604030504040204" pitchFamily="34" charset="0"/>
                <a:ea typeface="Tahoma" panose="020B0604030504040204" pitchFamily="34" charset="0"/>
                <a:cs typeface="Tahoma" panose="020B0604030504040204" pitchFamily="34" charset="0"/>
              </a:rPr>
              <a:t> – «</a:t>
            </a:r>
            <a:r>
              <a:rPr lang="en-US" sz="1600" dirty="0">
                <a:latin typeface="Tahoma" panose="020B0604030504040204" pitchFamily="34" charset="0"/>
                <a:ea typeface="Tahoma" panose="020B0604030504040204" pitchFamily="34" charset="0"/>
                <a:cs typeface="Tahoma" panose="020B0604030504040204" pitchFamily="34" charset="0"/>
              </a:rPr>
              <a:t>Dynamic applications</a:t>
            </a:r>
            <a:r>
              <a:rPr lang="ru-RU" sz="1600"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Application EB.TABLE.PROCEDURES allows to add user’s procedures to the Dynamic applications</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control and automation of data inputted</a:t>
            </a:r>
            <a:r>
              <a:rPr lang="ru-RU" sz="1600" dirty="0">
                <a:latin typeface="Tahoma" panose="020B0604030504040204" pitchFamily="34" charset="0"/>
                <a:ea typeface="Tahoma" panose="020B0604030504040204" pitchFamily="34" charset="0"/>
                <a:cs typeface="Tahoma" panose="020B0604030504040204" pitchFamily="34" charset="0"/>
              </a:rPr>
              <a:t>)</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6FEFD0E2-E22E-43B9-ABEA-B4E8B5DC616D}"/>
              </a:ext>
            </a:extLst>
          </p:cNvPr>
          <p:cNvSpPr>
            <a:spLocks noGrp="1"/>
          </p:cNvSpPr>
          <p:nvPr>
            <p:ph type="sldNum" sz="quarter" idx="12"/>
          </p:nvPr>
        </p:nvSpPr>
        <p:spPr/>
        <p:txBody>
          <a:bodyPr/>
          <a:lstStyle/>
          <a:p>
            <a:fld id="{39FC74CF-8B03-5D41-97A3-DD76EB0CCB80}" type="slidenum">
              <a:rPr lang="ru-RU" smtClean="0"/>
              <a:t>21</a:t>
            </a:fld>
            <a:endParaRPr lang="ru-RU"/>
          </a:p>
        </p:txBody>
      </p:sp>
    </p:spTree>
    <p:extLst>
      <p:ext uri="{BB962C8B-B14F-4D97-AF65-F5344CB8AC3E}">
        <p14:creationId xmlns:p14="http://schemas.microsoft.com/office/powerpoint/2010/main" val="167884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Local Tables Characteristics — EB.TABLE.DEFINITION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0" y="677887"/>
            <a:ext cx="5162865" cy="3135080"/>
          </a:xfrm>
        </p:spPr>
        <p:txBody>
          <a:bodyPr>
            <a:normAutofit/>
          </a:bodyPr>
          <a:lstStyle/>
          <a:p>
            <a:pPr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General Characteristics of EB.TABLE.DEFINITION:</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Any number of fields</a:t>
            </a: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Predefined set of field types</a:t>
            </a: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Multi-value fields (including language fields)</a:t>
            </a: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Blocks of related fields</a:t>
            </a: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Calculated fields</a:t>
            </a:r>
          </a:p>
          <a:p>
            <a:pPr lvl="1" algn="just">
              <a:spcAft>
                <a:spcPts val="600"/>
              </a:spcAft>
              <a:buBlip>
                <a:blip r:embed="rId5"/>
              </a:buBlip>
            </a:pPr>
            <a:r>
              <a:rPr lang="en-US" sz="1600" dirty="0">
                <a:latin typeface="Tahoma" panose="020B0604030504040204" pitchFamily="34" charset="0"/>
                <a:ea typeface="Tahoma" panose="020B0604030504040204" pitchFamily="34" charset="0"/>
                <a:cs typeface="Tahoma" panose="020B0604030504040204" pitchFamily="34" charset="0"/>
              </a:rPr>
              <a:t>Applications connected fields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3103"/>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19DAFC8B-42A4-4538-B72C-1D66E52E2556}"/>
              </a:ext>
            </a:extLst>
          </p:cNvPr>
          <p:cNvSpPr>
            <a:spLocks noGrp="1"/>
          </p:cNvSpPr>
          <p:nvPr>
            <p:ph type="sldNum" sz="quarter" idx="12"/>
          </p:nvPr>
        </p:nvSpPr>
        <p:spPr/>
        <p:txBody>
          <a:bodyPr/>
          <a:lstStyle/>
          <a:p>
            <a:fld id="{39FC74CF-8B03-5D41-97A3-DD76EB0CCB80}" type="slidenum">
              <a:rPr lang="ru-RU" smtClean="0"/>
              <a:t>22</a:t>
            </a:fld>
            <a:endParaRPr lang="ru-RU"/>
          </a:p>
        </p:txBody>
      </p:sp>
    </p:spTree>
    <p:extLst>
      <p:ext uri="{BB962C8B-B14F-4D97-AF65-F5344CB8AC3E}">
        <p14:creationId xmlns:p14="http://schemas.microsoft.com/office/powerpoint/2010/main" val="342479486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EB.TABLE.DEFINITION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3103"/>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29A82CEA-80C3-4B53-A10B-A7167DC0271E}"/>
              </a:ext>
            </a:extLst>
          </p:cNvPr>
          <p:cNvPicPr>
            <a:picLocks noChangeAspect="1"/>
          </p:cNvPicPr>
          <p:nvPr/>
        </p:nvPicPr>
        <p:blipFill>
          <a:blip r:embed="rId8"/>
          <a:stretch>
            <a:fillRect/>
          </a:stretch>
        </p:blipFill>
        <p:spPr>
          <a:xfrm>
            <a:off x="403935" y="620536"/>
            <a:ext cx="1727969" cy="402167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7" name="Рисунок 6">
            <a:extLst>
              <a:ext uri="{FF2B5EF4-FFF2-40B4-BE49-F238E27FC236}">
                <a16:creationId xmlns:a16="http://schemas.microsoft.com/office/drawing/2014/main" id="{8321BD64-46C5-49FC-A4A0-3C5EE9720418}"/>
              </a:ext>
            </a:extLst>
          </p:cNvPr>
          <p:cNvPicPr>
            <a:picLocks noChangeAspect="1"/>
          </p:cNvPicPr>
          <p:nvPr/>
        </p:nvPicPr>
        <p:blipFill>
          <a:blip r:embed="rId9"/>
          <a:stretch>
            <a:fillRect/>
          </a:stretch>
        </p:blipFill>
        <p:spPr>
          <a:xfrm>
            <a:off x="2402813" y="647767"/>
            <a:ext cx="1687993" cy="200734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8" name="Прямоугольник 7">
            <a:extLst>
              <a:ext uri="{FF2B5EF4-FFF2-40B4-BE49-F238E27FC236}">
                <a16:creationId xmlns:a16="http://schemas.microsoft.com/office/drawing/2014/main" id="{1099B632-39CD-4095-B90E-6A956A415A1E}"/>
              </a:ext>
            </a:extLst>
          </p:cNvPr>
          <p:cNvSpPr/>
          <p:nvPr/>
        </p:nvSpPr>
        <p:spPr>
          <a:xfrm>
            <a:off x="429283" y="1500526"/>
            <a:ext cx="1650779" cy="3127009"/>
          </a:xfrm>
          <a:prstGeom prst="rect">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70C5C0A1-A51D-4C6F-AF3A-4040A48CD41C}"/>
              </a:ext>
            </a:extLst>
          </p:cNvPr>
          <p:cNvSpPr/>
          <p:nvPr/>
        </p:nvSpPr>
        <p:spPr>
          <a:xfrm>
            <a:off x="2426052" y="629608"/>
            <a:ext cx="1650779" cy="1207018"/>
          </a:xfrm>
          <a:prstGeom prst="rect">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810B1AD5-BA1B-475D-AEA3-7C7FA50FC421}"/>
              </a:ext>
            </a:extLst>
          </p:cNvPr>
          <p:cNvSpPr/>
          <p:nvPr/>
        </p:nvSpPr>
        <p:spPr>
          <a:xfrm>
            <a:off x="1185026" y="2586375"/>
            <a:ext cx="801800" cy="2007343"/>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8" name="Рисунок 17">
            <a:extLst>
              <a:ext uri="{FF2B5EF4-FFF2-40B4-BE49-F238E27FC236}">
                <a16:creationId xmlns:a16="http://schemas.microsoft.com/office/drawing/2014/main" id="{D1FFB370-0C7A-49A5-945B-C6A2B6166000}"/>
              </a:ext>
            </a:extLst>
          </p:cNvPr>
          <p:cNvPicPr>
            <a:picLocks noChangeAspect="1"/>
          </p:cNvPicPr>
          <p:nvPr/>
        </p:nvPicPr>
        <p:blipFill>
          <a:blip r:embed="rId10"/>
          <a:stretch>
            <a:fillRect/>
          </a:stretch>
        </p:blipFill>
        <p:spPr>
          <a:xfrm>
            <a:off x="5276583" y="629609"/>
            <a:ext cx="3250481" cy="413765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4" name="Прямоугольник 23">
            <a:extLst>
              <a:ext uri="{FF2B5EF4-FFF2-40B4-BE49-F238E27FC236}">
                <a16:creationId xmlns:a16="http://schemas.microsoft.com/office/drawing/2014/main" id="{113DDD4B-6E63-4D0A-8CA1-D41E0109B73A}"/>
              </a:ext>
            </a:extLst>
          </p:cNvPr>
          <p:cNvSpPr/>
          <p:nvPr/>
        </p:nvSpPr>
        <p:spPr>
          <a:xfrm>
            <a:off x="5401899" y="1251403"/>
            <a:ext cx="3125165" cy="2177597"/>
          </a:xfrm>
          <a:prstGeom prst="rect">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FDB08447-C657-4C1D-A137-38BFA02E9CC0}"/>
              </a:ext>
            </a:extLst>
          </p:cNvPr>
          <p:cNvSpPr/>
          <p:nvPr/>
        </p:nvSpPr>
        <p:spPr>
          <a:xfrm>
            <a:off x="5448299" y="2060358"/>
            <a:ext cx="3000375" cy="958901"/>
          </a:xfrm>
          <a:prstGeom prst="rect">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21" name="Прямая со стрелкой 20">
            <a:extLst>
              <a:ext uri="{FF2B5EF4-FFF2-40B4-BE49-F238E27FC236}">
                <a16:creationId xmlns:a16="http://schemas.microsoft.com/office/drawing/2014/main" id="{1F91EFE5-918C-45FA-A53B-DB17F4539AD5}"/>
              </a:ext>
            </a:extLst>
          </p:cNvPr>
          <p:cNvCxnSpPr>
            <a:cxnSpLocks/>
            <a:stCxn id="16" idx="3"/>
          </p:cNvCxnSpPr>
          <p:nvPr/>
        </p:nvCxnSpPr>
        <p:spPr>
          <a:xfrm flipV="1">
            <a:off x="1986826" y="2631375"/>
            <a:ext cx="3461473" cy="958672"/>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DF43C6D-D715-434C-A703-E8F6DC7F0A90}"/>
              </a:ext>
            </a:extLst>
          </p:cNvPr>
          <p:cNvSpPr txBox="1"/>
          <p:nvPr/>
        </p:nvSpPr>
        <p:spPr>
          <a:xfrm>
            <a:off x="2859777" y="3311881"/>
            <a:ext cx="1947487" cy="646331"/>
          </a:xfrm>
          <a:prstGeom prst="rect">
            <a:avLst/>
          </a:prstGeom>
          <a:noFill/>
        </p:spPr>
        <p:txBody>
          <a:bodyPr wrap="square">
            <a:spAutoFit/>
          </a:bodyPr>
          <a:lstStyle/>
          <a:p>
            <a:pPr algn="l" rtl="0" fontAlgn="base">
              <a:spcBef>
                <a:spcPct val="0"/>
              </a:spcBef>
              <a:spcAft>
                <a:spcPct val="0"/>
              </a:spcAft>
              <a:defRPr/>
            </a:pPr>
            <a:r>
              <a:rPr lang="en-US" sz="1200" dirty="0">
                <a:latin typeface="Tahoma" panose="020B0604030504040204" pitchFamily="34" charset="0"/>
                <a:ea typeface="Tahoma" panose="020B0604030504040204" pitchFamily="34" charset="0"/>
                <a:cs typeface="Tahoma" panose="020B0604030504040204" pitchFamily="34" charset="0"/>
              </a:rPr>
              <a:t>Multi-value group of field inside another Multi-value group of field.</a:t>
            </a:r>
            <a:endParaRPr lang="en-GB" sz="12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BD61AB8-122C-4FEB-8899-466CD2578B3B}"/>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405337451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9ED10D4-B160-4D93-B9D0-1162C12DAA3F}"/>
              </a:ext>
            </a:extLst>
          </p:cNvPr>
          <p:cNvPicPr>
            <a:picLocks noChangeAspect="1"/>
          </p:cNvPicPr>
          <p:nvPr/>
        </p:nvPicPr>
        <p:blipFill>
          <a:blip r:embed="rId3"/>
          <a:stretch>
            <a:fillRect/>
          </a:stretch>
        </p:blipFill>
        <p:spPr>
          <a:xfrm>
            <a:off x="6381750" y="684478"/>
            <a:ext cx="1812741" cy="403606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Local Tables Characteristics — EB.TABLE.PROCEDURES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192430" y="691009"/>
            <a:ext cx="6189320" cy="4036059"/>
          </a:xfrm>
        </p:spPr>
        <p:txBody>
          <a:bodyPr>
            <a:noAutofit/>
          </a:bodyPr>
          <a:lstStyle/>
          <a:p>
            <a:pPr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User can define in EB.TABLE.PROCEDURES</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local routines (programs) for the following cases</a:t>
            </a:r>
            <a:r>
              <a:rPr lang="ru-RU" sz="1600" dirty="0">
                <a:latin typeface="Tahoma" panose="020B0604030504040204" pitchFamily="34" charset="0"/>
                <a:ea typeface="Tahoma" panose="020B0604030504040204" pitchFamily="34" charset="0"/>
                <a:cs typeface="Tahoma" panose="020B0604030504040204" pitchFamily="34" charset="0"/>
              </a:rPr>
              <a:t>:</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On first initialization of the Dynamic Application</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On entry of a record ID</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On reading a record from the database</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For field level validation</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For record level cross validation</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In order to provide override processing</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Before and after writing an unauthorized record</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Before and after writing an authorised record</a:t>
            </a:r>
          </a:p>
          <a:p>
            <a:pPr lvl="1"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When placing a record in, or removing a record from hold</a:t>
            </a:r>
          </a:p>
          <a:p>
            <a:pPr lvl="1" algn="just">
              <a:spcAft>
                <a:spcPts val="600"/>
              </a:spcAft>
              <a:buBlip>
                <a:blip r:embed="rId8"/>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A017034D-538D-4D9A-8891-AFA9C8FFD956}"/>
              </a:ext>
            </a:extLst>
          </p:cNvPr>
          <p:cNvSpPr>
            <a:spLocks noGrp="1"/>
          </p:cNvSpPr>
          <p:nvPr>
            <p:ph type="sldNum" sz="quarter" idx="12"/>
          </p:nvPr>
        </p:nvSpPr>
        <p:spPr/>
        <p:txBody>
          <a:bodyPr/>
          <a:lstStyle/>
          <a:p>
            <a:fld id="{39FC74CF-8B03-5D41-97A3-DD76EB0CCB80}" type="slidenum">
              <a:rPr lang="ru-RU" smtClean="0"/>
              <a:t>24</a:t>
            </a:fld>
            <a:endParaRPr lang="ru-RU"/>
          </a:p>
        </p:txBody>
      </p:sp>
    </p:spTree>
    <p:extLst>
      <p:ext uri="{BB962C8B-B14F-4D97-AF65-F5344CB8AC3E}">
        <p14:creationId xmlns:p14="http://schemas.microsoft.com/office/powerpoint/2010/main" val="248239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344799" y="1102895"/>
            <a:ext cx="7270134" cy="3135080"/>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Create your own Local Table (with any name)</a:t>
            </a:r>
          </a:p>
          <a:p>
            <a:pPr algn="just">
              <a:spcAft>
                <a:spcPts val="600"/>
              </a:spcAft>
              <a:buBlip>
                <a:blip r:embed="rId7"/>
              </a:buBlip>
            </a:pPr>
            <a:r>
              <a:rPr lang="en-US" sz="1600" kern="0" dirty="0">
                <a:latin typeface="Tahoma" panose="020B0604030504040204" pitchFamily="34" charset="0"/>
                <a:ea typeface="Tahoma" panose="020B0604030504040204" pitchFamily="34" charset="0"/>
                <a:cs typeface="Tahoma" panose="020B0604030504040204" pitchFamily="34" charset="0"/>
              </a:rPr>
              <a:t>Define any </a:t>
            </a:r>
            <a:r>
              <a:rPr lang="ru-RU" sz="1600" kern="0" dirty="0">
                <a:latin typeface="Tahoma" panose="020B0604030504040204" pitchFamily="34" charset="0"/>
                <a:ea typeface="Tahoma" panose="020B0604030504040204" pitchFamily="34" charset="0"/>
                <a:cs typeface="Tahoma" panose="020B0604030504040204" pitchFamily="34" charset="0"/>
              </a:rPr>
              <a:t>2-3 </a:t>
            </a:r>
            <a:r>
              <a:rPr lang="en-US" sz="1600" kern="0" dirty="0">
                <a:latin typeface="Tahoma" panose="020B0604030504040204" pitchFamily="34" charset="0"/>
                <a:ea typeface="Tahoma" panose="020B0604030504040204" pitchFamily="34" charset="0"/>
                <a:cs typeface="Tahoma" panose="020B0604030504040204" pitchFamily="34" charset="0"/>
              </a:rPr>
              <a:t>fields, including: a) reference to any application</a:t>
            </a:r>
            <a:r>
              <a:rPr lang="ru-RU" sz="1600" kern="0" dirty="0">
                <a:latin typeface="Tahoma" panose="020B0604030504040204" pitchFamily="34" charset="0"/>
                <a:ea typeface="Tahoma" panose="020B0604030504040204" pitchFamily="34" charset="0"/>
                <a:cs typeface="Tahoma" panose="020B0604030504040204" pitchFamily="34" charset="0"/>
              </a:rPr>
              <a:t> (</a:t>
            </a:r>
            <a:r>
              <a:rPr lang="en-US" sz="1600" kern="0" dirty="0">
                <a:latin typeface="Tahoma" panose="020B0604030504040204" pitchFamily="34" charset="0"/>
                <a:ea typeface="Tahoma" panose="020B0604030504040204" pitchFamily="34" charset="0"/>
                <a:cs typeface="Tahoma" panose="020B0604030504040204" pitchFamily="34" charset="0"/>
              </a:rPr>
              <a:t>for example:</a:t>
            </a:r>
            <a:r>
              <a:rPr lang="ru-RU" sz="1600" kern="0" dirty="0">
                <a:latin typeface="Tahoma" panose="020B0604030504040204" pitchFamily="34" charset="0"/>
                <a:ea typeface="Tahoma" panose="020B0604030504040204" pitchFamily="34" charset="0"/>
                <a:cs typeface="Tahoma" panose="020B0604030504040204" pitchFamily="34" charset="0"/>
              </a:rPr>
              <a:t> </a:t>
            </a:r>
            <a:r>
              <a:rPr lang="en-US" sz="1600" kern="0" dirty="0">
                <a:latin typeface="Tahoma" panose="020B0604030504040204" pitchFamily="34" charset="0"/>
                <a:ea typeface="Tahoma" panose="020B0604030504040204" pitchFamily="34" charset="0"/>
                <a:cs typeface="Tahoma" panose="020B0604030504040204" pitchFamily="34" charset="0"/>
              </a:rPr>
              <a:t>CUSTOMER,</a:t>
            </a:r>
            <a:r>
              <a:rPr lang="ru-RU" sz="1600" kern="0" dirty="0">
                <a:latin typeface="Tahoma" panose="020B0604030504040204" pitchFamily="34" charset="0"/>
                <a:ea typeface="Tahoma" panose="020B0604030504040204" pitchFamily="34" charset="0"/>
                <a:cs typeface="Tahoma" panose="020B0604030504040204" pitchFamily="34" charset="0"/>
              </a:rPr>
              <a:t> </a:t>
            </a:r>
            <a:r>
              <a:rPr lang="en-US" sz="1600" kern="0" dirty="0">
                <a:latin typeface="Tahoma" panose="020B0604030504040204" pitchFamily="34" charset="0"/>
                <a:ea typeface="Tahoma" panose="020B0604030504040204" pitchFamily="34" charset="0"/>
                <a:cs typeface="Tahoma" panose="020B0604030504040204" pitchFamily="34" charset="0"/>
              </a:rPr>
              <a:t>CURRENCY </a:t>
            </a:r>
            <a:r>
              <a:rPr lang="en-US" sz="1600" kern="0" dirty="0" err="1">
                <a:latin typeface="Tahoma" panose="020B0604030504040204" pitchFamily="34" charset="0"/>
                <a:ea typeface="Tahoma" panose="020B0604030504040204" pitchFamily="34" charset="0"/>
                <a:cs typeface="Tahoma" panose="020B0604030504040204" pitchFamily="34" charset="0"/>
              </a:rPr>
              <a:t>etc</a:t>
            </a:r>
            <a:r>
              <a:rPr lang="ru-RU" sz="1600" kern="0" dirty="0">
                <a:latin typeface="Tahoma" panose="020B0604030504040204" pitchFamily="34" charset="0"/>
                <a:ea typeface="Tahoma" panose="020B0604030504040204" pitchFamily="34" charset="0"/>
                <a:cs typeface="Tahoma" panose="020B0604030504040204" pitchFamily="34" charset="0"/>
              </a:rPr>
              <a:t>.)</a:t>
            </a:r>
            <a:r>
              <a:rPr lang="en-US" sz="1600" kern="0" dirty="0">
                <a:latin typeface="Tahoma" panose="020B0604030504040204" pitchFamily="34" charset="0"/>
                <a:ea typeface="Tahoma" panose="020B0604030504040204" pitchFamily="34" charset="0"/>
                <a:cs typeface="Tahoma" panose="020B0604030504040204" pitchFamily="34" charset="0"/>
              </a:rPr>
              <a:t> via field Appl Vet.; b) field with pre-defined values</a:t>
            </a:r>
            <a:r>
              <a:rPr lang="ru-RU" sz="1600" kern="0" dirty="0">
                <a:latin typeface="Tahoma" panose="020B0604030504040204" pitchFamily="34" charset="0"/>
                <a:ea typeface="Tahoma" panose="020B0604030504040204" pitchFamily="34" charset="0"/>
                <a:cs typeface="Tahoma" panose="020B0604030504040204" pitchFamily="34" charset="0"/>
              </a:rPr>
              <a:t> (</a:t>
            </a:r>
            <a:r>
              <a:rPr lang="en-US" sz="1600" kern="0" dirty="0">
                <a:latin typeface="Tahoma" panose="020B0604030504040204" pitchFamily="34" charset="0"/>
                <a:ea typeface="Tahoma" panose="020B0604030504040204" pitchFamily="34" charset="0"/>
                <a:cs typeface="Tahoma" panose="020B0604030504040204" pitchFamily="34" charset="0"/>
              </a:rPr>
              <a:t>for example:</a:t>
            </a:r>
            <a:r>
              <a:rPr lang="ru-RU" sz="1600" kern="0" dirty="0">
                <a:latin typeface="Tahoma" panose="020B0604030504040204" pitchFamily="34" charset="0"/>
                <a:ea typeface="Tahoma" panose="020B0604030504040204" pitchFamily="34" charset="0"/>
                <a:cs typeface="Tahoma" panose="020B0604030504040204" pitchFamily="34" charset="0"/>
              </a:rPr>
              <a:t> </a:t>
            </a:r>
            <a:r>
              <a:rPr lang="en-US" sz="1600" kern="0" dirty="0">
                <a:latin typeface="Tahoma" panose="020B0604030504040204" pitchFamily="34" charset="0"/>
                <a:ea typeface="Tahoma" panose="020B0604030504040204" pitchFamily="34" charset="0"/>
                <a:cs typeface="Tahoma" panose="020B0604030504040204" pitchFamily="34" charset="0"/>
              </a:rPr>
              <a:t>YES\NO</a:t>
            </a:r>
            <a:r>
              <a:rPr lang="ru-RU" sz="1600" kern="0" dirty="0">
                <a:latin typeface="Tahoma" panose="020B0604030504040204" pitchFamily="34" charset="0"/>
                <a:ea typeface="Tahoma" panose="020B0604030504040204" pitchFamily="34" charset="0"/>
                <a:cs typeface="Tahoma" panose="020B0604030504040204" pitchFamily="34" charset="0"/>
              </a:rPr>
              <a:t>)</a:t>
            </a:r>
            <a:r>
              <a:rPr lang="en-US" sz="1600" kern="0" dirty="0">
                <a:latin typeface="Tahoma" panose="020B0604030504040204" pitchFamily="34" charset="0"/>
                <a:ea typeface="Tahoma" panose="020B0604030504040204" pitchFamily="34" charset="0"/>
                <a:cs typeface="Tahoma" panose="020B0604030504040204" pitchFamily="34" charset="0"/>
              </a:rPr>
              <a:t> via field Def Value.</a:t>
            </a:r>
            <a:endParaRPr lang="ru-RU" sz="1600" kern="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kern="0" dirty="0">
                <a:latin typeface="Tahoma" panose="020B0604030504040204" pitchFamily="34" charset="0"/>
                <a:ea typeface="Tahoma" panose="020B0604030504040204" pitchFamily="34" charset="0"/>
                <a:cs typeface="Tahoma" panose="020B0604030504040204" pitchFamily="34" charset="0"/>
              </a:rPr>
              <a:t>Check the correctness, input a record (Note: to launch your </a:t>
            </a:r>
            <a:r>
              <a:rPr lang="en-US" sz="1600" dirty="0">
                <a:latin typeface="Tahoma" panose="020B0604030504040204" pitchFamily="34" charset="0"/>
                <a:ea typeface="Tahoma" panose="020B0604030504040204" pitchFamily="34" charset="0"/>
                <a:cs typeface="Tahoma" panose="020B0604030504040204" pitchFamily="34" charset="0"/>
              </a:rPr>
              <a:t>Local Table input - &lt;PRODUCT NAME&gt;.&lt;LOCAL TABLE NAME&gt;) </a:t>
            </a:r>
            <a:r>
              <a:rPr lang="en-US" sz="1600" kern="0" dirty="0">
                <a:latin typeface="Tahoma" panose="020B0604030504040204" pitchFamily="34" charset="0"/>
                <a:ea typeface="Tahoma" panose="020B0604030504040204" pitchFamily="34" charset="0"/>
                <a:cs typeface="Tahoma" panose="020B0604030504040204" pitchFamily="34" charset="0"/>
              </a:rPr>
              <a:t> </a:t>
            </a:r>
          </a:p>
          <a:p>
            <a:pPr marL="0" indent="0" algn="just">
              <a:spcAft>
                <a:spcPts val="600"/>
              </a:spcAft>
              <a:buNone/>
            </a:pPr>
            <a:endParaRPr lang="en-US" alt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46F2187C-FE78-466F-A08D-6E3DBDB22F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9EB2E6B-78A2-4293-B446-49A0174887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F6FFB840-A2C7-49CC-8C37-937318DA5E4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4">
            <a:extLst>
              <a:ext uri="{FF2B5EF4-FFF2-40B4-BE49-F238E27FC236}">
                <a16:creationId xmlns:a16="http://schemas.microsoft.com/office/drawing/2014/main" id="{C5E12728-ABFD-47B9-B50A-7C9201F49C0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B028BFC9-C415-4D84-B766-7B38F7E7A7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2">
            <a:extLst>
              <a:ext uri="{FF2B5EF4-FFF2-40B4-BE49-F238E27FC236}">
                <a16:creationId xmlns:a16="http://schemas.microsoft.com/office/drawing/2014/main" id="{0A56AF7B-799E-4749-82FA-BB158EE6A19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Номер слайда 11">
            <a:extLst>
              <a:ext uri="{FF2B5EF4-FFF2-40B4-BE49-F238E27FC236}">
                <a16:creationId xmlns:a16="http://schemas.microsoft.com/office/drawing/2014/main" id="{C29A7C6D-2DD3-4A93-94F4-EFB2A020360E}"/>
              </a:ext>
            </a:extLst>
          </p:cNvPr>
          <p:cNvSpPr>
            <a:spLocks noGrp="1"/>
          </p:cNvSpPr>
          <p:nvPr>
            <p:ph type="sldNum" sz="quarter" idx="12"/>
          </p:nvPr>
        </p:nvSpPr>
        <p:spPr/>
        <p:txBody>
          <a:bodyPr/>
          <a:lstStyle/>
          <a:p>
            <a:fld id="{39FC74CF-8B03-5D41-97A3-DD76EB0CCB80}" type="slidenum">
              <a:rPr lang="ru-RU" smtClean="0"/>
              <a:t>25</a:t>
            </a:fld>
            <a:endParaRPr lang="ru-RU"/>
          </a:p>
        </p:txBody>
      </p:sp>
    </p:spTree>
    <p:extLst>
      <p:ext uri="{BB962C8B-B14F-4D97-AF65-F5344CB8AC3E}">
        <p14:creationId xmlns:p14="http://schemas.microsoft.com/office/powerpoint/2010/main" val="809589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Scenario 1 - Need for Local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6804837" cy="1815882"/>
          </a:xfrm>
          <a:prstGeom prst="rect">
            <a:avLst/>
          </a:prstGeom>
        </p:spPr>
        <p:txBody>
          <a:bodyPr wrap="square">
            <a:spAutoFit/>
          </a:bodyPr>
          <a:lstStyle/>
          <a:p>
            <a:pPr algn="just">
              <a:spcAft>
                <a:spcPts val="600"/>
              </a:spcAft>
              <a:buBlip>
                <a:blip r:embed="rId6"/>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Customer</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has deposited 1 million $ in his account with the bank. The bank wants to tag him as a valuable customer, in his customer profile. But  there is no field in customer application for marking this information.  So what does the bank do?</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3" name="Content Placeholder 6" descr="man_holding_money.jpg">
            <a:extLst>
              <a:ext uri="{FF2B5EF4-FFF2-40B4-BE49-F238E27FC236}">
                <a16:creationId xmlns:a16="http://schemas.microsoft.com/office/drawing/2014/main" id="{69DC6E97-822F-482E-847B-B2CABF27DB90}"/>
              </a:ext>
            </a:extLst>
          </p:cNvPr>
          <p:cNvPicPr>
            <a:picLocks noGrp="1" noChangeAspect="1"/>
          </p:cNvPicPr>
          <p:nvPr>
            <p:ph idx="1"/>
          </p:nvPr>
        </p:nvPicPr>
        <p:blipFill>
          <a:blip r:embed="rId7" cstate="print"/>
          <a:srcRect/>
          <a:stretch>
            <a:fillRect/>
          </a:stretch>
        </p:blipFill>
        <p:spPr>
          <a:xfrm>
            <a:off x="837647" y="2103437"/>
            <a:ext cx="1508125" cy="1508125"/>
          </a:xfrm>
        </p:spPr>
      </p:pic>
      <p:sp>
        <p:nvSpPr>
          <p:cNvPr id="15" name="Wave 5">
            <a:extLst>
              <a:ext uri="{FF2B5EF4-FFF2-40B4-BE49-F238E27FC236}">
                <a16:creationId xmlns:a16="http://schemas.microsoft.com/office/drawing/2014/main" id="{CC9EFC32-07C6-4835-8830-2E35CBDF1BB4}"/>
              </a:ext>
            </a:extLst>
          </p:cNvPr>
          <p:cNvSpPr/>
          <p:nvPr/>
        </p:nvSpPr>
        <p:spPr>
          <a:xfrm>
            <a:off x="3934045" y="1999958"/>
            <a:ext cx="3714750" cy="2500312"/>
          </a:xfrm>
          <a:prstGeom prst="wave">
            <a:avLst/>
          </a:prstGeom>
          <a:solidFill>
            <a:srgbClr val="FFFF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rPr>
              <a:t>T24 allows us to insert user-defined fields in an existing application. We can do this, without a single line of code. </a:t>
            </a:r>
          </a:p>
        </p:txBody>
      </p:sp>
      <p:sp>
        <p:nvSpPr>
          <p:cNvPr id="3" name="Номер слайда 2">
            <a:extLst>
              <a:ext uri="{FF2B5EF4-FFF2-40B4-BE49-F238E27FC236}">
                <a16:creationId xmlns:a16="http://schemas.microsoft.com/office/drawing/2014/main" id="{2F9E5AFE-F2F5-4FBA-9D21-353CC048457F}"/>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374786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What are Local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56503" y="1483407"/>
            <a:ext cx="6388356" cy="2631490"/>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fr-FR" sz="1600" dirty="0">
                <a:solidFill>
                  <a:prstClr val="black"/>
                </a:solidFill>
                <a:latin typeface="Tahoma" panose="020B0604030504040204" pitchFamily="34" charset="0"/>
                <a:ea typeface="Tahoma" panose="020B0604030504040204" pitchFamily="34" charset="0"/>
                <a:cs typeface="Tahoma" panose="020B0604030504040204" pitchFamily="34" charset="0"/>
              </a:rPr>
              <a:t>Local fields are user-defined Fields</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fr-FR" sz="1600" dirty="0">
                <a:solidFill>
                  <a:prstClr val="black"/>
                </a:solidFill>
                <a:latin typeface="Tahoma" panose="020B0604030504040204" pitchFamily="34" charset="0"/>
                <a:ea typeface="Tahoma" panose="020B0604030504040204" pitchFamily="34" charset="0"/>
                <a:cs typeface="Tahoma" panose="020B0604030504040204" pitchFamily="34" charset="0"/>
              </a:rPr>
              <a:t>Can be reused across various applications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92949" y="663951"/>
            <a:ext cx="1306241" cy="819456"/>
            <a:chOff x="-214346" y="1285860"/>
            <a:chExt cx="1438998" cy="910376"/>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103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b="1" dirty="0">
                  <a:ln w="11430"/>
                  <a:solidFill>
                    <a:schemeClr val="tx2"/>
                  </a:solidFill>
                  <a:effectLst>
                    <a:outerShdw blurRad="50800" dist="39000" dir="5460000" algn="tl">
                      <a:srgbClr val="000000">
                        <a:alpha val="38000"/>
                      </a:srgbClr>
                    </a:outerShdw>
                  </a:effectLst>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192949" y="2370133"/>
            <a:ext cx="1306241" cy="767996"/>
            <a:chOff x="-224584" y="4143380"/>
            <a:chExt cx="1438998" cy="825721"/>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9"/>
              <a:ext cx="1438998" cy="39709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b="1" dirty="0">
                  <a:ln w="11430"/>
                  <a:solidFill>
                    <a:schemeClr val="tx2"/>
                  </a:solidFill>
                  <a:effectLst>
                    <a:outerShdw blurRad="50800" dist="39000" dir="5460000" algn="tl">
                      <a:srgbClr val="000000">
                        <a:alpha val="38000"/>
                      </a:srgbClr>
                    </a:outerShdw>
                  </a:effectLst>
                </a:rPr>
                <a:t>Why?</a:t>
              </a:r>
            </a:p>
          </p:txBody>
        </p:sp>
      </p:grpSp>
      <p:sp>
        <p:nvSpPr>
          <p:cNvPr id="22" name="Прямоугольник 21">
            <a:extLst>
              <a:ext uri="{FF2B5EF4-FFF2-40B4-BE49-F238E27FC236}">
                <a16:creationId xmlns:a16="http://schemas.microsoft.com/office/drawing/2014/main" id="{841E8C94-DB22-4F58-91DF-BDE0FDD5C7DC}"/>
              </a:ext>
            </a:extLst>
          </p:cNvPr>
          <p:cNvSpPr/>
          <p:nvPr/>
        </p:nvSpPr>
        <p:spPr>
          <a:xfrm>
            <a:off x="256503" y="3207276"/>
            <a:ext cx="8877597" cy="2308324"/>
          </a:xfrm>
          <a:prstGeom prst="rect">
            <a:avLst/>
          </a:prstGeom>
        </p:spPr>
        <p:txBody>
          <a:bodyPr wrap="square">
            <a:spAutoFit/>
          </a:bodyPr>
          <a:lstStyle/>
          <a:p>
            <a:pPr algn="just">
              <a:spcAft>
                <a:spcPts val="600"/>
              </a:spcAft>
              <a:buBlip>
                <a:blip r:embed="rId7"/>
              </a:buBlip>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fr-FR" sz="1600" dirty="0">
                <a:solidFill>
                  <a:prstClr val="black"/>
                </a:solidFill>
                <a:latin typeface="Tahoma" panose="020B0604030504040204" pitchFamily="34" charset="0"/>
                <a:ea typeface="Tahoma" panose="020B0604030504040204" pitchFamily="34" charset="0"/>
                <a:cs typeface="Tahoma" panose="020B0604030504040204" pitchFamily="34" charset="0"/>
              </a:rPr>
              <a:t>Banks will want to store extra information which may not be relevant in other banks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98836772-B393-4D2D-84E6-BA54ACD12424}"/>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30431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Applications Required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4EA9CFC8-0077-4858-9FB1-EEF3DC2D2509}"/>
              </a:ext>
            </a:extLst>
          </p:cNvPr>
          <p:cNvPicPr>
            <a:picLocks noChangeAspect="1"/>
          </p:cNvPicPr>
          <p:nvPr/>
        </p:nvPicPr>
        <p:blipFill>
          <a:blip r:embed="rId7"/>
          <a:stretch>
            <a:fillRect/>
          </a:stretch>
        </p:blipFill>
        <p:spPr>
          <a:xfrm>
            <a:off x="564633" y="696055"/>
            <a:ext cx="7104581" cy="3929349"/>
          </a:xfrm>
          <a:prstGeom prst="rect">
            <a:avLst/>
          </a:prstGeom>
        </p:spPr>
      </p:pic>
      <p:sp>
        <p:nvSpPr>
          <p:cNvPr id="4" name="Номер слайда 3">
            <a:extLst>
              <a:ext uri="{FF2B5EF4-FFF2-40B4-BE49-F238E27FC236}">
                <a16:creationId xmlns:a16="http://schemas.microsoft.com/office/drawing/2014/main" id="{B5BD5A6F-5F08-425F-ABBA-2C4796334F56}"/>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219171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Applications Required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95E5EE3B-83C0-48D5-A5D2-24A3409C2D19}"/>
              </a:ext>
            </a:extLst>
          </p:cNvPr>
          <p:cNvPicPr>
            <a:picLocks noChangeAspect="1"/>
          </p:cNvPicPr>
          <p:nvPr/>
        </p:nvPicPr>
        <p:blipFill>
          <a:blip r:embed="rId7"/>
          <a:stretch>
            <a:fillRect/>
          </a:stretch>
        </p:blipFill>
        <p:spPr>
          <a:xfrm>
            <a:off x="1053288" y="698347"/>
            <a:ext cx="6261912" cy="4028721"/>
          </a:xfrm>
          <a:prstGeom prst="rect">
            <a:avLst/>
          </a:prstGeom>
        </p:spPr>
      </p:pic>
      <p:sp>
        <p:nvSpPr>
          <p:cNvPr id="3" name="Номер слайда 2">
            <a:extLst>
              <a:ext uri="{FF2B5EF4-FFF2-40B4-BE49-F238E27FC236}">
                <a16:creationId xmlns:a16="http://schemas.microsoft.com/office/drawing/2014/main" id="{9ECACD8D-87EE-4DCC-8DD0-275045AFA39F}"/>
              </a:ext>
            </a:extLst>
          </p:cNvPr>
          <p:cNvSpPr>
            <a:spLocks noGrp="1"/>
          </p:cNvSpPr>
          <p:nvPr>
            <p:ph type="sldNum" sz="quarter" idx="12"/>
          </p:nvPr>
        </p:nvSpPr>
        <p:spPr/>
        <p:txBody>
          <a:bodyPr/>
          <a:lstStyle/>
          <a:p>
            <a:fld id="{39FC74CF-8B03-5D41-97A3-DD76EB0CCB80}" type="slidenum">
              <a:rPr lang="ru-RU" smtClean="0"/>
              <a:t>6</a:t>
            </a:fld>
            <a:endParaRPr lang="ru-RU"/>
          </a:p>
        </p:txBody>
      </p:sp>
    </p:spTree>
    <p:extLst>
      <p:ext uri="{BB962C8B-B14F-4D97-AF65-F5344CB8AC3E}">
        <p14:creationId xmlns:p14="http://schemas.microsoft.com/office/powerpoint/2010/main" val="257321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Reusability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48585" y="1137802"/>
            <a:ext cx="6804837" cy="3339376"/>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Содержимое 2">
            <a:extLst>
              <a:ext uri="{FF2B5EF4-FFF2-40B4-BE49-F238E27FC236}">
                <a16:creationId xmlns:a16="http://schemas.microsoft.com/office/drawing/2014/main" id="{3B977E4A-7E5C-41AB-A038-EF49606A50E7}"/>
              </a:ext>
            </a:extLst>
          </p:cNvPr>
          <p:cNvSpPr>
            <a:spLocks noGrp="1"/>
          </p:cNvSpPr>
          <p:nvPr>
            <p:ph idx="1"/>
          </p:nvPr>
        </p:nvSpPr>
        <p:spPr>
          <a:xfrm>
            <a:off x="183288" y="835976"/>
            <a:ext cx="7270134" cy="3135080"/>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Why do we have 2 tables? </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Why not just one table to create, as well as attach the field to an application?</a:t>
            </a:r>
          </a:p>
          <a:p>
            <a:pPr marL="0" indent="0" algn="just">
              <a:spcAft>
                <a:spcPts val="600"/>
              </a:spcAft>
              <a:buNone/>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Reusability!</a:t>
            </a:r>
            <a:endParaRPr lang="en-GB" sz="1600" b="1"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5">
            <a:extLst>
              <a:ext uri="{FF2B5EF4-FFF2-40B4-BE49-F238E27FC236}">
                <a16:creationId xmlns:a16="http://schemas.microsoft.com/office/drawing/2014/main" id="{00F0E1F6-E40F-46D1-A0EF-FC7FFE6D6193}"/>
              </a:ext>
            </a:extLst>
          </p:cNvPr>
          <p:cNvSpPr/>
          <p:nvPr/>
        </p:nvSpPr>
        <p:spPr>
          <a:xfrm>
            <a:off x="1893303" y="2796193"/>
            <a:ext cx="1857375" cy="28575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bg1"/>
                </a:solidFill>
              </a:rPr>
              <a:t>NEW FIELD</a:t>
            </a:r>
            <a:endParaRPr lang="en-GB" sz="1600" b="1" dirty="0">
              <a:solidFill>
                <a:schemeClr val="bg1"/>
              </a:solidFill>
            </a:endParaRPr>
          </a:p>
        </p:txBody>
      </p:sp>
      <p:sp>
        <p:nvSpPr>
          <p:cNvPr id="15" name="Double Wave 18">
            <a:extLst>
              <a:ext uri="{FF2B5EF4-FFF2-40B4-BE49-F238E27FC236}">
                <a16:creationId xmlns:a16="http://schemas.microsoft.com/office/drawing/2014/main" id="{CA8A2D5F-00B0-4EA5-9A8D-D2432AA9F20C}"/>
              </a:ext>
            </a:extLst>
          </p:cNvPr>
          <p:cNvSpPr/>
          <p:nvPr/>
        </p:nvSpPr>
        <p:spPr>
          <a:xfrm>
            <a:off x="507214" y="3332453"/>
            <a:ext cx="3214687" cy="928687"/>
          </a:xfrm>
          <a:prstGeom prst="doubleWave">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Comic Sans MS" pitchFamily="66" charset="0"/>
              </a:rPr>
              <a:t>You can create just one field and use it in as many applications you want</a:t>
            </a:r>
            <a:endParaRPr lang="en-GB" sz="1600" dirty="0">
              <a:solidFill>
                <a:schemeClr val="tx1"/>
              </a:solidFill>
              <a:latin typeface="Comic Sans MS" pitchFamily="66" charset="0"/>
            </a:endParaRPr>
          </a:p>
        </p:txBody>
      </p:sp>
      <p:pic>
        <p:nvPicPr>
          <p:cNvPr id="3" name="Рисунок 2">
            <a:extLst>
              <a:ext uri="{FF2B5EF4-FFF2-40B4-BE49-F238E27FC236}">
                <a16:creationId xmlns:a16="http://schemas.microsoft.com/office/drawing/2014/main" id="{118126F9-4816-43A6-8A48-7043687E8310}"/>
              </a:ext>
            </a:extLst>
          </p:cNvPr>
          <p:cNvPicPr>
            <a:picLocks noChangeAspect="1"/>
          </p:cNvPicPr>
          <p:nvPr/>
        </p:nvPicPr>
        <p:blipFill>
          <a:blip r:embed="rId8"/>
          <a:stretch>
            <a:fillRect/>
          </a:stretch>
        </p:blipFill>
        <p:spPr>
          <a:xfrm>
            <a:off x="4750051" y="1633391"/>
            <a:ext cx="2901388" cy="3398124"/>
          </a:xfrm>
          <a:prstGeom prst="rect">
            <a:avLst/>
          </a:prstGeom>
        </p:spPr>
      </p:pic>
      <p:cxnSp>
        <p:nvCxnSpPr>
          <p:cNvPr id="16" name="Прямая со стрелкой 15">
            <a:extLst>
              <a:ext uri="{FF2B5EF4-FFF2-40B4-BE49-F238E27FC236}">
                <a16:creationId xmlns:a16="http://schemas.microsoft.com/office/drawing/2014/main" id="{3B9DC9C2-72F4-4649-9223-3988D67CF504}"/>
              </a:ext>
            </a:extLst>
          </p:cNvPr>
          <p:cNvCxnSpPr>
            <a:cxnSpLocks/>
          </p:cNvCxnSpPr>
          <p:nvPr/>
        </p:nvCxnSpPr>
        <p:spPr>
          <a:xfrm>
            <a:off x="3827129" y="3081943"/>
            <a:ext cx="2086783" cy="1504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6C5D6578-D975-42E4-9745-EDA405E34A9E}"/>
              </a:ext>
            </a:extLst>
          </p:cNvPr>
          <p:cNvCxnSpPr>
            <a:cxnSpLocks/>
          </p:cNvCxnSpPr>
          <p:nvPr/>
        </p:nvCxnSpPr>
        <p:spPr>
          <a:xfrm>
            <a:off x="3855906" y="2939068"/>
            <a:ext cx="860196" cy="14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E7F09438-15F8-402C-BD69-C7159213EB75}"/>
              </a:ext>
            </a:extLst>
          </p:cNvPr>
          <p:cNvCxnSpPr>
            <a:cxnSpLocks/>
          </p:cNvCxnSpPr>
          <p:nvPr/>
        </p:nvCxnSpPr>
        <p:spPr>
          <a:xfrm flipV="1">
            <a:off x="3863272" y="2204432"/>
            <a:ext cx="2050640" cy="621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Номер слайда 5">
            <a:extLst>
              <a:ext uri="{FF2B5EF4-FFF2-40B4-BE49-F238E27FC236}">
                <a16:creationId xmlns:a16="http://schemas.microsoft.com/office/drawing/2014/main" id="{FF2DA951-2540-48E9-BAF2-33139EDD45BF}"/>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106611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LOCAL.TABLE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TextBox 10">
            <a:extLst>
              <a:ext uri="{FF2B5EF4-FFF2-40B4-BE49-F238E27FC236}">
                <a16:creationId xmlns:a16="http://schemas.microsoft.com/office/drawing/2014/main" id="{C3BD777E-BE48-4643-AF7B-07BAE26AAD5D}"/>
              </a:ext>
            </a:extLst>
          </p:cNvPr>
          <p:cNvSpPr txBox="1"/>
          <p:nvPr/>
        </p:nvSpPr>
        <p:spPr>
          <a:xfrm>
            <a:off x="642938" y="902286"/>
            <a:ext cx="7117974" cy="338554"/>
          </a:xfrm>
          <a:prstGeom prst="rect">
            <a:avLst/>
          </a:prstGeom>
          <a:noFill/>
        </p:spPr>
        <p:txBody>
          <a:bodyPr wrap="none">
            <a:spAutoFit/>
          </a:bodyPr>
          <a:lstStyle/>
          <a:p>
            <a:pPr>
              <a:defRPr/>
            </a:pPr>
            <a:r>
              <a:rPr lang="en-US" sz="1600" dirty="0">
                <a:latin typeface="Tahoma" panose="020B0604030504040204" pitchFamily="34" charset="0"/>
                <a:ea typeface="Tahoma" panose="020B0604030504040204" pitchFamily="34" charset="0"/>
                <a:cs typeface="Tahoma" panose="020B0604030504040204" pitchFamily="34" charset="0"/>
              </a:rPr>
              <a:t>Create a record in application LOCAL.TABLE for the field “valued Customer“:</a:t>
            </a:r>
            <a:endParaRPr lang="en-GB"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6B2F85A2-4EE9-47B0-926C-CA8D43EF9F9E}"/>
              </a:ext>
            </a:extLst>
          </p:cNvPr>
          <p:cNvPicPr>
            <a:picLocks noChangeAspect="1"/>
          </p:cNvPicPr>
          <p:nvPr/>
        </p:nvPicPr>
        <p:blipFill>
          <a:blip r:embed="rId7"/>
          <a:stretch>
            <a:fillRect/>
          </a:stretch>
        </p:blipFill>
        <p:spPr>
          <a:xfrm>
            <a:off x="706481" y="1239290"/>
            <a:ext cx="3558987" cy="352797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3" name="TextBox 12">
            <a:extLst>
              <a:ext uri="{FF2B5EF4-FFF2-40B4-BE49-F238E27FC236}">
                <a16:creationId xmlns:a16="http://schemas.microsoft.com/office/drawing/2014/main" id="{36BD6D5B-001E-4D2D-ABAC-2BCE4A1E515F}"/>
              </a:ext>
            </a:extLst>
          </p:cNvPr>
          <p:cNvSpPr txBox="1"/>
          <p:nvPr/>
        </p:nvSpPr>
        <p:spPr>
          <a:xfrm>
            <a:off x="4343400" y="1443314"/>
            <a:ext cx="4630784" cy="3170099"/>
          </a:xfrm>
          <a:prstGeom prst="rect">
            <a:avLst/>
          </a:prstGeom>
          <a:noFill/>
        </p:spPr>
        <p:txBody>
          <a:bodyPr wrap="square">
            <a:spAutoFit/>
          </a:bodyPr>
          <a:lstStyle/>
          <a:p>
            <a:pPr marL="285750" indent="-285750">
              <a:spcBef>
                <a:spcPct val="50000"/>
              </a:spcBef>
              <a:buFont typeface="Wingdings" panose="05000000000000000000" pitchFamily="2" charset="2"/>
              <a:buChar char="Ø"/>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SHORT.NAME field will hold the actual name of the field that you want to create. </a:t>
            </a:r>
          </a:p>
          <a:p>
            <a:pPr marL="285750" indent="-285750">
              <a:spcBef>
                <a:spcPct val="50000"/>
              </a:spcBef>
              <a:buFont typeface="Wingdings" panose="05000000000000000000" pitchFamily="2" charset="2"/>
              <a:buChar char="Ø"/>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If a value is defined in MINIMUM.CHAR field, then the local field becomes a mandatory field. </a:t>
            </a:r>
          </a:p>
          <a:p>
            <a:pPr marL="285750" indent="-285750">
              <a:buFont typeface="Wingdings" panose="05000000000000000000" pitchFamily="2" charset="2"/>
              <a:buChar char="Ø"/>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If you want to pre define values that can be stored in this field, then you can enter possible values in the field VETTING.TABLE</a:t>
            </a:r>
          </a:p>
          <a:p>
            <a:pPr marL="285750" indent="-285750">
              <a:buFont typeface="Wingdings" panose="05000000000000000000" pitchFamily="2" charset="2"/>
              <a:buChar char="Ø"/>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REMARK field is used to store the enrichment for the value in the VETTING.TABLE field. </a:t>
            </a:r>
          </a:p>
        </p:txBody>
      </p:sp>
      <p:sp>
        <p:nvSpPr>
          <p:cNvPr id="3" name="Номер слайда 2">
            <a:extLst>
              <a:ext uri="{FF2B5EF4-FFF2-40B4-BE49-F238E27FC236}">
                <a16:creationId xmlns:a16="http://schemas.microsoft.com/office/drawing/2014/main" id="{1CE3F3F8-12A7-4EE5-A1B4-FF4A0A2254C7}"/>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316716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914C98FD-8BEC-4555-89D3-613073403CED}"/>
              </a:ext>
            </a:extLst>
          </p:cNvPr>
          <p:cNvPicPr>
            <a:picLocks noChangeAspect="1"/>
          </p:cNvPicPr>
          <p:nvPr/>
        </p:nvPicPr>
        <p:blipFill>
          <a:blip r:embed="rId3"/>
          <a:stretch>
            <a:fillRect/>
          </a:stretch>
        </p:blipFill>
        <p:spPr>
          <a:xfrm>
            <a:off x="347872" y="728167"/>
            <a:ext cx="3558987" cy="352797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LOCAL.TABLE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cxnSp>
        <p:nvCxnSpPr>
          <p:cNvPr id="14" name="Прямая со стрелкой 13">
            <a:extLst>
              <a:ext uri="{FF2B5EF4-FFF2-40B4-BE49-F238E27FC236}">
                <a16:creationId xmlns:a16="http://schemas.microsoft.com/office/drawing/2014/main" id="{84881408-6C92-473A-B918-ABAF2D08A277}"/>
              </a:ext>
            </a:extLst>
          </p:cNvPr>
          <p:cNvCxnSpPr>
            <a:cxnSpLocks/>
          </p:cNvCxnSpPr>
          <p:nvPr/>
        </p:nvCxnSpPr>
        <p:spPr>
          <a:xfrm flipH="1">
            <a:off x="3079696" y="2571750"/>
            <a:ext cx="1562684" cy="534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F5D88210-A3A2-4BCB-9365-BFDD2E468277}"/>
              </a:ext>
            </a:extLst>
          </p:cNvPr>
          <p:cNvCxnSpPr>
            <a:cxnSpLocks/>
          </p:cNvCxnSpPr>
          <p:nvPr/>
        </p:nvCxnSpPr>
        <p:spPr>
          <a:xfrm flipH="1">
            <a:off x="3024455" y="2639421"/>
            <a:ext cx="1617925" cy="11055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A9452E6-C055-4931-8A47-1B4B84D74523}"/>
              </a:ext>
            </a:extLst>
          </p:cNvPr>
          <p:cNvSpPr txBox="1"/>
          <p:nvPr/>
        </p:nvSpPr>
        <p:spPr>
          <a:xfrm>
            <a:off x="4752863" y="2402473"/>
            <a:ext cx="4189352" cy="338554"/>
          </a:xfrm>
          <a:prstGeom prst="rect">
            <a:avLst/>
          </a:prstGeom>
          <a:noFill/>
        </p:spPr>
        <p:txBody>
          <a:bodyPr wrap="none">
            <a:spAutoFit/>
          </a:bodyPr>
          <a:lstStyle/>
          <a:p>
            <a:pPr algn="l" rtl="0" fontAlgn="base">
              <a:spcBef>
                <a:spcPct val="0"/>
              </a:spcBef>
              <a:spcAft>
                <a:spcPct val="0"/>
              </a:spcAft>
              <a:defRPr/>
            </a:pPr>
            <a:r>
              <a:rPr lang="en-US" sz="1600" dirty="0">
                <a:latin typeface="Tahoma" panose="020B0604030504040204" pitchFamily="34" charset="0"/>
                <a:ea typeface="Tahoma" panose="020B0604030504040204" pitchFamily="34" charset="0"/>
                <a:cs typeface="Tahoma" panose="020B0604030504040204" pitchFamily="34" charset="0"/>
              </a:rPr>
              <a:t>List of values for Local Field</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Vetting Table)</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5BA0324D-E48B-4E77-846B-2B59654149FB}"/>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3076274614"/>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7308</TotalTime>
  <Words>3474</Words>
  <Application>Microsoft Office PowerPoint</Application>
  <PresentationFormat>Экран (16:9)</PresentationFormat>
  <Paragraphs>285</Paragraphs>
  <Slides>26</Slides>
  <Notes>22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Arial</vt:lpstr>
      <vt:lpstr>Calibri</vt:lpstr>
      <vt:lpstr>Comic Sans MS</vt:lpstr>
      <vt:lpstr>Tahoma</vt:lpstr>
      <vt:lpstr>Wingdings</vt:lpstr>
      <vt:lpstr>Тема Office</vt:lpstr>
      <vt:lpstr>Session 5. Local Fields and Local Tables</vt:lpstr>
      <vt:lpstr>     Agenda</vt:lpstr>
      <vt:lpstr> Scenario 1 - Need for Local Fields</vt:lpstr>
      <vt:lpstr> What are Local Fields?</vt:lpstr>
      <vt:lpstr> Applications Required</vt:lpstr>
      <vt:lpstr> Applications Required</vt:lpstr>
      <vt:lpstr> Reusability</vt:lpstr>
      <vt:lpstr> LOCAL.TABLE </vt:lpstr>
      <vt:lpstr> LOCAL.TABLE </vt:lpstr>
      <vt:lpstr> Automatic filling – Decision Making</vt:lpstr>
      <vt:lpstr> Local Fields – Other Characteristics</vt:lpstr>
      <vt:lpstr> LOCAL.REF.TABLE</vt:lpstr>
      <vt:lpstr> LOCAL.REF.TABLE</vt:lpstr>
      <vt:lpstr> LOCAL.REF.TABLE</vt:lpstr>
      <vt:lpstr> Automatic filling – Decision Making</vt:lpstr>
      <vt:lpstr> Multi-value Fields, blocks of Fields</vt:lpstr>
      <vt:lpstr> STANDARD.SELECTION</vt:lpstr>
      <vt:lpstr> Things to Remember</vt:lpstr>
      <vt:lpstr> Workshop - 1</vt:lpstr>
      <vt:lpstr>EB.ALTERNATE.KEY</vt:lpstr>
      <vt:lpstr> EB.TABLE.DEFINITION</vt:lpstr>
      <vt:lpstr> Local Tables Characteristics — EB.TABLE.DEFINITION</vt:lpstr>
      <vt:lpstr>EB.TABLE.DEFINITION</vt:lpstr>
      <vt:lpstr>Local Tables Characteristics — EB.TABLE.PROCEDURES</vt:lpstr>
      <vt:lpstr> Workshop - 2</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370</cp:revision>
  <dcterms:created xsi:type="dcterms:W3CDTF">2018-08-16T12:20:01Z</dcterms:created>
  <dcterms:modified xsi:type="dcterms:W3CDTF">2021-10-08T14:50:24Z</dcterms:modified>
</cp:coreProperties>
</file>